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6" r:id="rId1"/>
    <p:sldMasterId id="2147483687" r:id="rId2"/>
  </p:sldMasterIdLst>
  <p:sldIdLst>
    <p:sldId id="256" r:id="rId3"/>
    <p:sldId id="258" r:id="rId4"/>
    <p:sldId id="259" r:id="rId5"/>
    <p:sldId id="257" r:id="rId6"/>
    <p:sldId id="262" r:id="rId7"/>
    <p:sldId id="261" r:id="rId8"/>
    <p:sldId id="269" r:id="rId9"/>
    <p:sldId id="296" r:id="rId10"/>
    <p:sldId id="295" r:id="rId11"/>
    <p:sldId id="297" r:id="rId12"/>
    <p:sldId id="298" r:id="rId13"/>
    <p:sldId id="299" r:id="rId14"/>
    <p:sldId id="300" r:id="rId15"/>
    <p:sldId id="272" r:id="rId16"/>
    <p:sldId id="270" r:id="rId17"/>
    <p:sldId id="271" r:id="rId18"/>
    <p:sldId id="273" r:id="rId19"/>
    <p:sldId id="274" r:id="rId20"/>
    <p:sldId id="275" r:id="rId21"/>
    <p:sldId id="277" r:id="rId22"/>
    <p:sldId id="278" r:id="rId23"/>
    <p:sldId id="279" r:id="rId24"/>
    <p:sldId id="282" r:id="rId25"/>
    <p:sldId id="283" r:id="rId26"/>
    <p:sldId id="264" r:id="rId27"/>
    <p:sldId id="263" r:id="rId28"/>
    <p:sldId id="265" r:id="rId29"/>
    <p:sldId id="266" r:id="rId30"/>
    <p:sldId id="268" r:id="rId31"/>
    <p:sldId id="267" r:id="rId32"/>
    <p:sldId id="301" r:id="rId33"/>
    <p:sldId id="302" r:id="rId34"/>
    <p:sldId id="303" r:id="rId35"/>
    <p:sldId id="304" r:id="rId36"/>
    <p:sldId id="305" r:id="rId37"/>
    <p:sldId id="291" r:id="rId38"/>
    <p:sldId id="260"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91" d="100"/>
          <a:sy n="91" d="100"/>
        </p:scale>
        <p:origin x="533" y="8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7/18/2023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4858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7/18/2023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8805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7/18/2023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954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1F1E2317-3738-40B0-B325-EF833DFF3ADD}" type="datetime1">
              <a:rPr lang="en-US" smtClean="0"/>
              <a:t>7/18/2023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35938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66A0C122-E570-4372-980B-3B20FC1A0EE1}" type="datetime1">
              <a:rPr lang="en-US" smtClean="0"/>
              <a:t>7/18/2023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58938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06DFDAB0-96E8-4F53-ADB2-5117984FED70}" type="datetime1">
              <a:rPr lang="en-US" smtClean="0"/>
              <a:t>7/18/2023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391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FFE6EADB-32A7-42AB-BC66-4C934FFBE594}" type="datetime1">
              <a:rPr lang="en-US" smtClean="0"/>
              <a:t>7/18/2023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533728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CD3BDD27-6770-4DD2-BDBA-215FFC82AACB}" type="datetime1">
              <a:rPr lang="en-US" smtClean="0"/>
              <a:t>7/18/2023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397870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C75BBCCE-4373-4DD3-AF25-23EB8418B261}" type="datetime1">
              <a:rPr lang="en-US" smtClean="0"/>
              <a:t>7/18/2023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1198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7931192D-8472-47D3-9BD5-19F8238D8FCA}" type="datetime1">
              <a:rPr lang="en-US" smtClean="0"/>
              <a:t>7/18/2023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072546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84708E32-C825-47C7-A8C3-1FAB216602FA}" type="datetime1">
              <a:rPr lang="en-US" smtClean="0"/>
              <a:t>7/18/2023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11624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7/18/2023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02171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C2065395-DA2A-46BF-9CEA-4F02A96DBE18}" type="datetime1">
              <a:rPr lang="en-US" smtClean="0"/>
              <a:t>7/18/2023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01224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7782B70E-ED8F-48D7-9347-579BDFC8CD77}" type="datetime1">
              <a:rPr lang="en-US" smtClean="0"/>
              <a:t>7/18/2023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40855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D6729D37-1F47-48EE-BB54-BE26AE94B6DA}" type="datetime1">
              <a:rPr lang="en-US" smtClean="0"/>
              <a:t>7/18/2023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80015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7/18/2023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89419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7/18/2023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0870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7/18/2023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90514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7/18/2023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503588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7/18/2023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5731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7/18/2023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55213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7/18/2023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66880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7/18/2023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419968"/>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79" r:id="rId6"/>
    <p:sldLayoutId id="2147483675" r:id="rId7"/>
    <p:sldLayoutId id="2147483676" r:id="rId8"/>
    <p:sldLayoutId id="2147483677" r:id="rId9"/>
    <p:sldLayoutId id="2147483678" r:id="rId10"/>
    <p:sldLayoutId id="2147483680" r:id="rId11"/>
  </p:sldLayoutIdLst>
  <p:hf sldNum="0" hdr="0" ftr="0" dt="0"/>
  <p:txStyles>
    <p:titleStyle>
      <a:lvl1pPr algn="l" defTabSz="914400" rtl="0" eaLnBrk="1" latinLnBrk="0" hangingPunct="1">
        <a:lnSpc>
          <a:spcPct val="90000"/>
        </a:lnSpc>
        <a:spcBef>
          <a:spcPct val="0"/>
        </a:spcBef>
        <a:buNone/>
        <a:defRPr sz="4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BC7197F9-AFB8-42D1-9649-73665D0E0727}" type="datetime1">
              <a:rPr lang="en-US" smtClean="0"/>
              <a:t>7/18/2023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220484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hf hdr="0" dt="0"/>
  <p:txStyles>
    <p:titleStyle>
      <a:lvl1pPr algn="l" defTabSz="914400" rtl="0" eaLnBrk="1" latinLnBrk="0" hangingPunct="1">
        <a:lnSpc>
          <a:spcPct val="90000"/>
        </a:lnSpc>
        <a:spcBef>
          <a:spcPct val="0"/>
        </a:spcBef>
        <a:buNone/>
        <a:defRPr sz="4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Workers in a steel plant with ladle">
            <a:extLst>
              <a:ext uri="{FF2B5EF4-FFF2-40B4-BE49-F238E27FC236}">
                <a16:creationId xmlns:a16="http://schemas.microsoft.com/office/drawing/2014/main" id="{F30288ED-7C24-4764-9996-16B847001F92}"/>
              </a:ext>
            </a:extLst>
          </p:cNvPr>
          <p:cNvPicPr>
            <a:picLocks noChangeAspect="1"/>
          </p:cNvPicPr>
          <p:nvPr/>
        </p:nvPicPr>
        <p:blipFill rotWithShape="1">
          <a:blip r:embed="rId2"/>
          <a:srcRect l="5561" r="11796"/>
          <a:stretch/>
        </p:blipFill>
        <p:spPr>
          <a:xfrm>
            <a:off x="35683" y="0"/>
            <a:ext cx="7556889" cy="6857990"/>
          </a:xfrm>
          <a:prstGeom prst="rect">
            <a:avLst/>
          </a:prstGeom>
        </p:spPr>
      </p:pic>
      <p:sp>
        <p:nvSpPr>
          <p:cNvPr id="16" name="Rectangle 15">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D7CDE36-B0E5-4E70-8EC5-8DEA196F3A54}"/>
              </a:ext>
            </a:extLst>
          </p:cNvPr>
          <p:cNvSpPr>
            <a:spLocks noGrp="1"/>
          </p:cNvSpPr>
          <p:nvPr>
            <p:ph type="ctrTitle"/>
          </p:nvPr>
        </p:nvSpPr>
        <p:spPr>
          <a:xfrm>
            <a:off x="7937406" y="640082"/>
            <a:ext cx="4144061" cy="2850320"/>
          </a:xfrm>
        </p:spPr>
        <p:txBody>
          <a:bodyPr>
            <a:normAutofit/>
          </a:bodyPr>
          <a:lstStyle/>
          <a:p>
            <a:r>
              <a:rPr lang="en-US" sz="4400" dirty="0">
                <a:solidFill>
                  <a:srgbClr val="FFFFFF"/>
                </a:solidFill>
                <a:latin typeface="Agency FB" panose="020B0503020202020204" pitchFamily="34" charset="0"/>
              </a:rPr>
              <a:t>ME 310 Project :</a:t>
            </a:r>
            <a:br>
              <a:rPr lang="en-US" sz="4600" dirty="0">
                <a:solidFill>
                  <a:srgbClr val="FFFFFF"/>
                </a:solidFill>
              </a:rPr>
            </a:br>
            <a:endParaRPr lang="en-US" sz="4600" dirty="0">
              <a:solidFill>
                <a:srgbClr val="FFFFFF"/>
              </a:solidFill>
            </a:endParaRPr>
          </a:p>
        </p:txBody>
      </p:sp>
      <p:sp>
        <p:nvSpPr>
          <p:cNvPr id="3" name="Subtitle 2">
            <a:extLst>
              <a:ext uri="{FF2B5EF4-FFF2-40B4-BE49-F238E27FC236}">
                <a16:creationId xmlns:a16="http://schemas.microsoft.com/office/drawing/2014/main" id="{50B752A2-588B-4C5C-A3F6-B1BE5BEFEE3A}"/>
              </a:ext>
            </a:extLst>
          </p:cNvPr>
          <p:cNvSpPr>
            <a:spLocks noGrp="1"/>
          </p:cNvSpPr>
          <p:nvPr>
            <p:ph type="subTitle" idx="1"/>
          </p:nvPr>
        </p:nvSpPr>
        <p:spPr>
          <a:xfrm>
            <a:off x="8047939" y="3812135"/>
            <a:ext cx="3659246" cy="1596655"/>
          </a:xfrm>
        </p:spPr>
        <p:txBody>
          <a:bodyPr>
            <a:normAutofit/>
          </a:bodyPr>
          <a:lstStyle/>
          <a:p>
            <a:r>
              <a:rPr lang="en-US" sz="2800" dirty="0">
                <a:solidFill>
                  <a:srgbClr val="FFFFFF"/>
                </a:solidFill>
                <a:latin typeface="Agency FB" panose="020B0503020202020204" pitchFamily="34" charset="0"/>
              </a:rPr>
              <a:t>Heat Transfer Equipment Design</a:t>
            </a:r>
          </a:p>
        </p:txBody>
      </p:sp>
      <p:cxnSp>
        <p:nvCxnSpPr>
          <p:cNvPr id="18" name="Straight Connector 17">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53183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F3E28-0AAF-445C-852D-E1BFA7D8D7F5}"/>
              </a:ext>
            </a:extLst>
          </p:cNvPr>
          <p:cNvSpPr>
            <a:spLocks noGrp="1"/>
          </p:cNvSpPr>
          <p:nvPr>
            <p:ph type="title"/>
          </p:nvPr>
        </p:nvSpPr>
        <p:spPr/>
        <p:txBody>
          <a:bodyPr>
            <a:normAutofit/>
          </a:bodyPr>
          <a:lstStyle/>
          <a:p>
            <a:r>
              <a:rPr lang="en-US" sz="4000" dirty="0">
                <a:latin typeface="Agency FB" panose="020B0503020202020204" pitchFamily="34" charset="0"/>
              </a:rPr>
              <a:t>Hand Calculation Results</a:t>
            </a:r>
          </a:p>
        </p:txBody>
      </p:sp>
      <p:sp>
        <p:nvSpPr>
          <p:cNvPr id="3" name="Content Placeholder 2">
            <a:extLst>
              <a:ext uri="{FF2B5EF4-FFF2-40B4-BE49-F238E27FC236}">
                <a16:creationId xmlns:a16="http://schemas.microsoft.com/office/drawing/2014/main" id="{65A435C0-B2DB-4ABB-AE7F-97A5F2586A20}"/>
              </a:ext>
            </a:extLst>
          </p:cNvPr>
          <p:cNvSpPr>
            <a:spLocks noGrp="1"/>
          </p:cNvSpPr>
          <p:nvPr>
            <p:ph idx="1"/>
          </p:nvPr>
        </p:nvSpPr>
        <p:spPr>
          <a:xfrm>
            <a:off x="1016000" y="2108201"/>
            <a:ext cx="10139680" cy="3760891"/>
          </a:xfrm>
        </p:spPr>
        <p:txBody>
          <a:bodyPr>
            <a:normAutofit/>
          </a:bodyPr>
          <a:lstStyle/>
          <a:p>
            <a:pPr marL="0" indent="0">
              <a:buClrTx/>
              <a:buNone/>
            </a:pPr>
            <a:r>
              <a:rPr lang="en-US" sz="2400" dirty="0">
                <a:latin typeface="Agency FB" panose="020B0503020202020204" pitchFamily="34" charset="0"/>
              </a:rPr>
              <a:t> </a:t>
            </a:r>
          </a:p>
          <a:p>
            <a:pPr>
              <a:buClrTx/>
            </a:pPr>
            <a:endParaRPr lang="en-US" sz="2400" dirty="0">
              <a:latin typeface="Agency FB" panose="020B0503020202020204" pitchFamily="34" charset="0"/>
            </a:endParaRPr>
          </a:p>
        </p:txBody>
      </p:sp>
      <p:graphicFrame>
        <p:nvGraphicFramePr>
          <p:cNvPr id="4" name="Table 4">
            <a:extLst>
              <a:ext uri="{FF2B5EF4-FFF2-40B4-BE49-F238E27FC236}">
                <a16:creationId xmlns:a16="http://schemas.microsoft.com/office/drawing/2014/main" id="{5110F68E-801A-4A56-8D03-8FAD96651E84}"/>
              </a:ext>
            </a:extLst>
          </p:cNvPr>
          <p:cNvGraphicFramePr>
            <a:graphicFrameLocks noGrp="1"/>
          </p:cNvGraphicFramePr>
          <p:nvPr/>
        </p:nvGraphicFramePr>
        <p:xfrm>
          <a:off x="1801092" y="2108201"/>
          <a:ext cx="8348748" cy="1381760"/>
        </p:xfrm>
        <a:graphic>
          <a:graphicData uri="http://schemas.openxmlformats.org/drawingml/2006/table">
            <a:tbl>
              <a:tblPr firstRow="1" bandRow="1">
                <a:tableStyleId>{C4B1156A-380E-4F78-BDF5-A606A8083BF9}</a:tableStyleId>
              </a:tblPr>
              <a:tblGrid>
                <a:gridCol w="1547365">
                  <a:extLst>
                    <a:ext uri="{9D8B030D-6E8A-4147-A177-3AD203B41FA5}">
                      <a16:colId xmlns:a16="http://schemas.microsoft.com/office/drawing/2014/main" val="202438688"/>
                    </a:ext>
                  </a:extLst>
                </a:gridCol>
                <a:gridCol w="3274016">
                  <a:extLst>
                    <a:ext uri="{9D8B030D-6E8A-4147-A177-3AD203B41FA5}">
                      <a16:colId xmlns:a16="http://schemas.microsoft.com/office/drawing/2014/main" val="3518873091"/>
                    </a:ext>
                  </a:extLst>
                </a:gridCol>
                <a:gridCol w="3527367">
                  <a:extLst>
                    <a:ext uri="{9D8B030D-6E8A-4147-A177-3AD203B41FA5}">
                      <a16:colId xmlns:a16="http://schemas.microsoft.com/office/drawing/2014/main" val="2570078812"/>
                    </a:ext>
                  </a:extLst>
                </a:gridCol>
              </a:tblGrid>
              <a:tr h="370840">
                <a:tc>
                  <a:txBody>
                    <a:bodyPr/>
                    <a:lstStyle/>
                    <a:p>
                      <a:endParaRPr lang="en-US" dirty="0">
                        <a:latin typeface="Agency FB" panose="020B0503020202020204" pitchFamily="34" charset="0"/>
                      </a:endParaRPr>
                    </a:p>
                  </a:txBody>
                  <a:tcPr/>
                </a:tc>
                <a:tc>
                  <a:txBody>
                    <a:bodyPr/>
                    <a:lstStyle/>
                    <a:p>
                      <a:r>
                        <a:rPr lang="en-US" dirty="0">
                          <a:latin typeface="Agency FB" panose="020B0503020202020204" pitchFamily="34" charset="0"/>
                        </a:rPr>
                        <a:t>Shell side (Hot fluid-Water)</a:t>
                      </a:r>
                    </a:p>
                  </a:txBody>
                  <a:tcPr/>
                </a:tc>
                <a:tc>
                  <a:txBody>
                    <a:bodyPr/>
                    <a:lstStyle/>
                    <a:p>
                      <a:r>
                        <a:rPr lang="en-US" dirty="0">
                          <a:latin typeface="Agency FB" panose="020B0503020202020204" pitchFamily="34" charset="0"/>
                        </a:rPr>
                        <a:t>Tube side (Cold fluid-Water)</a:t>
                      </a:r>
                    </a:p>
                  </a:txBody>
                  <a:tcPr/>
                </a:tc>
                <a:extLst>
                  <a:ext uri="{0D108BD9-81ED-4DB2-BD59-A6C34878D82A}">
                    <a16:rowId xmlns:a16="http://schemas.microsoft.com/office/drawing/2014/main" val="595441374"/>
                  </a:ext>
                </a:extLst>
              </a:tr>
              <a:tr h="370840">
                <a:tc>
                  <a:txBody>
                    <a:bodyPr/>
                    <a:lstStyle/>
                    <a:p>
                      <a:r>
                        <a:rPr lang="en-US" dirty="0">
                          <a:latin typeface="Agency FB" panose="020B0503020202020204" pitchFamily="34" charset="0"/>
                        </a:rPr>
                        <a:t>Inlet Temperature</a:t>
                      </a:r>
                    </a:p>
                  </a:txBody>
                  <a:tcPr/>
                </a:tc>
                <a:tc>
                  <a:txBody>
                    <a:bodyPr/>
                    <a:lstStyle/>
                    <a:p>
                      <a:r>
                        <a:rPr lang="en-US" dirty="0">
                          <a:latin typeface="Agency FB" panose="020B0503020202020204" pitchFamily="34" charset="0"/>
                        </a:rPr>
                        <a:t>90C</a:t>
                      </a:r>
                    </a:p>
                  </a:txBody>
                  <a:tcPr/>
                </a:tc>
                <a:tc>
                  <a:txBody>
                    <a:bodyPr/>
                    <a:lstStyle/>
                    <a:p>
                      <a:r>
                        <a:rPr lang="en-US" dirty="0">
                          <a:latin typeface="Agency FB" panose="020B0503020202020204" pitchFamily="34" charset="0"/>
                        </a:rPr>
                        <a:t>15C</a:t>
                      </a:r>
                    </a:p>
                  </a:txBody>
                  <a:tcPr/>
                </a:tc>
                <a:extLst>
                  <a:ext uri="{0D108BD9-81ED-4DB2-BD59-A6C34878D82A}">
                    <a16:rowId xmlns:a16="http://schemas.microsoft.com/office/drawing/2014/main" val="1612693489"/>
                  </a:ext>
                </a:extLst>
              </a:tr>
              <a:tr h="370840">
                <a:tc>
                  <a:txBody>
                    <a:bodyPr/>
                    <a:lstStyle/>
                    <a:p>
                      <a:r>
                        <a:rPr lang="en-US" dirty="0">
                          <a:latin typeface="Agency FB" panose="020B0503020202020204" pitchFamily="34" charset="0"/>
                        </a:rPr>
                        <a:t>Outlet Temperature</a:t>
                      </a:r>
                    </a:p>
                  </a:txBody>
                  <a:tcPr/>
                </a:tc>
                <a:tc>
                  <a:txBody>
                    <a:bodyPr/>
                    <a:lstStyle/>
                    <a:p>
                      <a:r>
                        <a:rPr lang="en-US" dirty="0">
                          <a:latin typeface="Agency FB" panose="020B0503020202020204" pitchFamily="34" charset="0"/>
                        </a:rPr>
                        <a:t>83C</a:t>
                      </a:r>
                    </a:p>
                  </a:txBody>
                  <a:tcPr/>
                </a:tc>
                <a:tc>
                  <a:txBody>
                    <a:bodyPr/>
                    <a:lstStyle/>
                    <a:p>
                      <a:r>
                        <a:rPr lang="en-US" dirty="0">
                          <a:latin typeface="Agency FB" panose="020B0503020202020204" pitchFamily="34" charset="0"/>
                        </a:rPr>
                        <a:t>22C</a:t>
                      </a:r>
                    </a:p>
                  </a:txBody>
                  <a:tcPr/>
                </a:tc>
                <a:extLst>
                  <a:ext uri="{0D108BD9-81ED-4DB2-BD59-A6C34878D82A}">
                    <a16:rowId xmlns:a16="http://schemas.microsoft.com/office/drawing/2014/main" val="2756334432"/>
                  </a:ext>
                </a:extLst>
              </a:tr>
            </a:tbl>
          </a:graphicData>
        </a:graphic>
      </p:graphicFrame>
      <p:graphicFrame>
        <p:nvGraphicFramePr>
          <p:cNvPr id="5" name="Table 4">
            <a:extLst>
              <a:ext uri="{FF2B5EF4-FFF2-40B4-BE49-F238E27FC236}">
                <a16:creationId xmlns:a16="http://schemas.microsoft.com/office/drawing/2014/main" id="{18A2F0E1-99B7-48F3-A3B8-F78337F6FFAF}"/>
              </a:ext>
            </a:extLst>
          </p:cNvPr>
          <p:cNvGraphicFramePr>
            <a:graphicFrameLocks noGrp="1"/>
          </p:cNvGraphicFramePr>
          <p:nvPr/>
        </p:nvGraphicFramePr>
        <p:xfrm>
          <a:off x="1810328" y="3721097"/>
          <a:ext cx="8330276" cy="2225040"/>
        </p:xfrm>
        <a:graphic>
          <a:graphicData uri="http://schemas.openxmlformats.org/drawingml/2006/table">
            <a:tbl>
              <a:tblPr firstRow="1" bandRow="1">
                <a:tableStyleId>{C4B1156A-380E-4F78-BDF5-A606A8083BF9}</a:tableStyleId>
              </a:tblPr>
              <a:tblGrid>
                <a:gridCol w="1528893">
                  <a:extLst>
                    <a:ext uri="{9D8B030D-6E8A-4147-A177-3AD203B41FA5}">
                      <a16:colId xmlns:a16="http://schemas.microsoft.com/office/drawing/2014/main" val="202438688"/>
                    </a:ext>
                  </a:extLst>
                </a:gridCol>
                <a:gridCol w="3264779">
                  <a:extLst>
                    <a:ext uri="{9D8B030D-6E8A-4147-A177-3AD203B41FA5}">
                      <a16:colId xmlns:a16="http://schemas.microsoft.com/office/drawing/2014/main" val="3518873091"/>
                    </a:ext>
                  </a:extLst>
                </a:gridCol>
                <a:gridCol w="3536604">
                  <a:extLst>
                    <a:ext uri="{9D8B030D-6E8A-4147-A177-3AD203B41FA5}">
                      <a16:colId xmlns:a16="http://schemas.microsoft.com/office/drawing/2014/main" val="2570078812"/>
                    </a:ext>
                  </a:extLst>
                </a:gridCol>
              </a:tblGrid>
              <a:tr h="370840">
                <a:tc>
                  <a:txBody>
                    <a:bodyPr/>
                    <a:lstStyle/>
                    <a:p>
                      <a:r>
                        <a:rPr lang="en-US" dirty="0">
                          <a:latin typeface="Agency FB" panose="020B0503020202020204" pitchFamily="34" charset="0"/>
                        </a:rPr>
                        <a:t>Dimensions</a:t>
                      </a:r>
                    </a:p>
                  </a:txBody>
                  <a:tcPr/>
                </a:tc>
                <a:tc>
                  <a:txBody>
                    <a:bodyPr/>
                    <a:lstStyle/>
                    <a:p>
                      <a:r>
                        <a:rPr lang="en-US" dirty="0">
                          <a:latin typeface="Agency FB" panose="020B0503020202020204" pitchFamily="34" charset="0"/>
                        </a:rPr>
                        <a:t>Shell side (Hot fluid-Water)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gency FB" panose="020B0503020202020204" pitchFamily="34" charset="0"/>
                        </a:rPr>
                        <a:t>Tube side (Cold fluid-Water)</a:t>
                      </a:r>
                    </a:p>
                  </a:txBody>
                  <a:tcPr/>
                </a:tc>
                <a:extLst>
                  <a:ext uri="{0D108BD9-81ED-4DB2-BD59-A6C34878D82A}">
                    <a16:rowId xmlns:a16="http://schemas.microsoft.com/office/drawing/2014/main" val="595441374"/>
                  </a:ext>
                </a:extLst>
              </a:tr>
              <a:tr h="370840">
                <a:tc>
                  <a:txBody>
                    <a:bodyPr/>
                    <a:lstStyle/>
                    <a:p>
                      <a:r>
                        <a:rPr lang="en-US" dirty="0">
                          <a:latin typeface="Agency FB" panose="020B0503020202020204" pitchFamily="34" charset="0"/>
                        </a:rPr>
                        <a:t>Inner </a:t>
                      </a:r>
                      <a:r>
                        <a:rPr lang="en-US" dirty="0" err="1">
                          <a:latin typeface="Agency FB" panose="020B0503020202020204" pitchFamily="34" charset="0"/>
                        </a:rPr>
                        <a:t>dia</a:t>
                      </a:r>
                      <a:r>
                        <a:rPr lang="en-US" dirty="0">
                          <a:latin typeface="Agency FB" panose="020B0503020202020204" pitchFamily="34" charset="0"/>
                        </a:rPr>
                        <a:t>, mm</a:t>
                      </a:r>
                    </a:p>
                  </a:txBody>
                  <a:tcPr/>
                </a:tc>
                <a:tc>
                  <a:txBody>
                    <a:bodyPr/>
                    <a:lstStyle/>
                    <a:p>
                      <a:r>
                        <a:rPr lang="en-US" dirty="0">
                          <a:latin typeface="Agency FB" panose="020B0503020202020204" pitchFamily="34" charset="0"/>
                        </a:rPr>
                        <a:t>254,5</a:t>
                      </a:r>
                    </a:p>
                  </a:txBody>
                  <a:tcPr/>
                </a:tc>
                <a:tc>
                  <a:txBody>
                    <a:bodyPr/>
                    <a:lstStyle/>
                    <a:p>
                      <a:r>
                        <a:rPr lang="en-US" dirty="0">
                          <a:latin typeface="Agency FB" panose="020B0503020202020204" pitchFamily="34" charset="0"/>
                        </a:rPr>
                        <a:t>15.7</a:t>
                      </a:r>
                    </a:p>
                  </a:txBody>
                  <a:tcPr/>
                </a:tc>
                <a:extLst>
                  <a:ext uri="{0D108BD9-81ED-4DB2-BD59-A6C34878D82A}">
                    <a16:rowId xmlns:a16="http://schemas.microsoft.com/office/drawing/2014/main" val="1612693489"/>
                  </a:ext>
                </a:extLst>
              </a:tr>
              <a:tr h="370840">
                <a:tc>
                  <a:txBody>
                    <a:bodyPr/>
                    <a:lstStyle/>
                    <a:p>
                      <a:r>
                        <a:rPr lang="en-US" dirty="0">
                          <a:latin typeface="Agency FB" panose="020B0503020202020204" pitchFamily="34" charset="0"/>
                        </a:rPr>
                        <a:t>Outer </a:t>
                      </a:r>
                      <a:r>
                        <a:rPr lang="en-US" dirty="0" err="1">
                          <a:latin typeface="Agency FB" panose="020B0503020202020204" pitchFamily="34" charset="0"/>
                        </a:rPr>
                        <a:t>dia</a:t>
                      </a:r>
                      <a:r>
                        <a:rPr lang="en-US" dirty="0">
                          <a:latin typeface="Agency FB" panose="020B0503020202020204" pitchFamily="34" charset="0"/>
                        </a:rPr>
                        <a:t>, mm</a:t>
                      </a:r>
                    </a:p>
                  </a:txBody>
                  <a:tcPr/>
                </a:tc>
                <a:tc>
                  <a:txBody>
                    <a:bodyPr/>
                    <a:lstStyle/>
                    <a:p>
                      <a:r>
                        <a:rPr lang="en-US" dirty="0">
                          <a:latin typeface="Agency FB" panose="020B0503020202020204" pitchFamily="34" charset="0"/>
                        </a:rPr>
                        <a:t>273.1</a:t>
                      </a:r>
                    </a:p>
                  </a:txBody>
                  <a:tcPr/>
                </a:tc>
                <a:tc>
                  <a:txBody>
                    <a:bodyPr/>
                    <a:lstStyle/>
                    <a:p>
                      <a:r>
                        <a:rPr lang="en-US" dirty="0">
                          <a:latin typeface="Agency FB" panose="020B0503020202020204" pitchFamily="34" charset="0"/>
                        </a:rPr>
                        <a:t>19.05</a:t>
                      </a:r>
                    </a:p>
                  </a:txBody>
                  <a:tcPr/>
                </a:tc>
                <a:extLst>
                  <a:ext uri="{0D108BD9-81ED-4DB2-BD59-A6C34878D82A}">
                    <a16:rowId xmlns:a16="http://schemas.microsoft.com/office/drawing/2014/main" val="2756334432"/>
                  </a:ext>
                </a:extLst>
              </a:tr>
              <a:tr h="370840">
                <a:tc>
                  <a:txBody>
                    <a:bodyPr/>
                    <a:lstStyle/>
                    <a:p>
                      <a:r>
                        <a:rPr lang="en-US" dirty="0" err="1">
                          <a:latin typeface="Agency FB" panose="020B0503020202020204" pitchFamily="34" charset="0"/>
                        </a:rPr>
                        <a:t>N</a:t>
                      </a:r>
                      <a:r>
                        <a:rPr lang="en-US" baseline="-25000" dirty="0" err="1">
                          <a:latin typeface="Agency FB" panose="020B0503020202020204" pitchFamily="34" charset="0"/>
                        </a:rPr>
                        <a:t>t</a:t>
                      </a:r>
                      <a:endParaRPr lang="en-US" baseline="-25000" dirty="0">
                        <a:latin typeface="Agency FB" panose="020B0503020202020204" pitchFamily="34" charset="0"/>
                      </a:endParaRPr>
                    </a:p>
                  </a:txBody>
                  <a:tcPr/>
                </a:tc>
                <a:tc gridSpan="2">
                  <a:txBody>
                    <a:bodyPr/>
                    <a:lstStyle/>
                    <a:p>
                      <a:pPr algn="ctr"/>
                      <a:r>
                        <a:rPr lang="en-US" dirty="0">
                          <a:latin typeface="Agency FB" panose="020B0503020202020204" pitchFamily="34" charset="0"/>
                        </a:rPr>
                        <a:t>25</a:t>
                      </a:r>
                    </a:p>
                  </a:txBody>
                  <a:tcPr/>
                </a:tc>
                <a:tc hMerge="1">
                  <a:txBody>
                    <a:bodyPr/>
                    <a:lstStyle/>
                    <a:p>
                      <a:endParaRPr lang="en-US" dirty="0">
                        <a:latin typeface="Agency FB" panose="020B0503020202020204" pitchFamily="34" charset="0"/>
                      </a:endParaRPr>
                    </a:p>
                  </a:txBody>
                  <a:tcPr/>
                </a:tc>
                <a:extLst>
                  <a:ext uri="{0D108BD9-81ED-4DB2-BD59-A6C34878D82A}">
                    <a16:rowId xmlns:a16="http://schemas.microsoft.com/office/drawing/2014/main" val="4073931630"/>
                  </a:ext>
                </a:extLst>
              </a:tr>
              <a:tr h="370840">
                <a:tc>
                  <a:txBody>
                    <a:bodyPr/>
                    <a:lstStyle/>
                    <a:p>
                      <a:r>
                        <a:rPr lang="en-US" sz="1800" b="0" baseline="0" dirty="0">
                          <a:latin typeface="Agency FB" panose="020B0503020202020204" pitchFamily="34" charset="0"/>
                        </a:rPr>
                        <a:t>Tube orientation</a:t>
                      </a:r>
                    </a:p>
                  </a:txBody>
                  <a:tcPr/>
                </a:tc>
                <a:tc gridSpan="2">
                  <a:txBody>
                    <a:bodyPr/>
                    <a:lstStyle/>
                    <a:p>
                      <a:pPr algn="ctr"/>
                      <a:r>
                        <a:rPr lang="en-US" sz="1800" dirty="0">
                          <a:latin typeface="Agency FB" panose="020B0503020202020204" pitchFamily="34" charset="0"/>
                        </a:rPr>
                        <a:t>Triangular </a:t>
                      </a:r>
                    </a:p>
                  </a:txBody>
                  <a:tcPr/>
                </a:tc>
                <a:tc hMerge="1">
                  <a:txBody>
                    <a:bodyPr/>
                    <a:lstStyle/>
                    <a:p>
                      <a:endParaRPr lang="en-US"/>
                    </a:p>
                  </a:txBody>
                  <a:tcPr/>
                </a:tc>
                <a:extLst>
                  <a:ext uri="{0D108BD9-81ED-4DB2-BD59-A6C34878D82A}">
                    <a16:rowId xmlns:a16="http://schemas.microsoft.com/office/drawing/2014/main" val="3366496984"/>
                  </a:ext>
                </a:extLst>
              </a:tr>
              <a:tr h="370840">
                <a:tc>
                  <a:txBody>
                    <a:bodyPr/>
                    <a:lstStyle/>
                    <a:p>
                      <a:r>
                        <a:rPr lang="en-US" sz="1800" b="0" baseline="0" dirty="0">
                          <a:latin typeface="Agency FB" panose="020B0503020202020204" pitchFamily="34" charset="0"/>
                        </a:rPr>
                        <a:t>Pitch, mm</a:t>
                      </a:r>
                    </a:p>
                  </a:txBody>
                  <a:tcPr/>
                </a:tc>
                <a:tc gridSpan="2">
                  <a:txBody>
                    <a:bodyPr/>
                    <a:lstStyle/>
                    <a:p>
                      <a:pPr algn="ctr"/>
                      <a:r>
                        <a:rPr lang="en-US" sz="1800" dirty="0">
                          <a:latin typeface="Agency FB" panose="020B0503020202020204" pitchFamily="34" charset="0"/>
                        </a:rPr>
                        <a:t>25.4</a:t>
                      </a:r>
                    </a:p>
                  </a:txBody>
                  <a:tcPr/>
                </a:tc>
                <a:tc hMerge="1">
                  <a:txBody>
                    <a:bodyPr/>
                    <a:lstStyle/>
                    <a:p>
                      <a:endParaRPr lang="en-US"/>
                    </a:p>
                  </a:txBody>
                  <a:tcPr/>
                </a:tc>
                <a:extLst>
                  <a:ext uri="{0D108BD9-81ED-4DB2-BD59-A6C34878D82A}">
                    <a16:rowId xmlns:a16="http://schemas.microsoft.com/office/drawing/2014/main" val="2450598397"/>
                  </a:ext>
                </a:extLst>
              </a:tr>
            </a:tbl>
          </a:graphicData>
        </a:graphic>
      </p:graphicFrame>
      <p:sp>
        <p:nvSpPr>
          <p:cNvPr id="7" name="Slide Number Placeholder 6">
            <a:extLst>
              <a:ext uri="{FF2B5EF4-FFF2-40B4-BE49-F238E27FC236}">
                <a16:creationId xmlns:a16="http://schemas.microsoft.com/office/drawing/2014/main" id="{A4AA3FDC-71E9-4EC2-AD12-17A47490137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800" b="0" i="0" u="none" strike="noStrike" kern="1200" cap="none" spc="0" normalizeH="0" baseline="0" noProof="0" smtClean="0">
                <a:ln>
                  <a:noFill/>
                </a:ln>
                <a:solidFill>
                  <a:srgbClr val="FFFFFF"/>
                </a:solidFill>
                <a:effectLst/>
                <a:uLnTx/>
                <a:uFillTx/>
                <a:latin typeface="Arial Nova"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800" b="0" i="0" u="none" strike="noStrike" kern="1200" cap="none" spc="0" normalizeH="0" baseline="0" noProof="0" dirty="0">
              <a:ln>
                <a:noFill/>
              </a:ln>
              <a:solidFill>
                <a:srgbClr val="FFFFFF"/>
              </a:solidFill>
              <a:effectLst/>
              <a:uLnTx/>
              <a:uFillTx/>
              <a:latin typeface="Arial Nova" panose="020F0502020204030204"/>
              <a:ea typeface="+mn-ea"/>
              <a:cs typeface="+mn-cs"/>
            </a:endParaRPr>
          </a:p>
        </p:txBody>
      </p:sp>
    </p:spTree>
    <p:extLst>
      <p:ext uri="{BB962C8B-B14F-4D97-AF65-F5344CB8AC3E}">
        <p14:creationId xmlns:p14="http://schemas.microsoft.com/office/powerpoint/2010/main" val="2987910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F3E28-0AAF-445C-852D-E1BFA7D8D7F5}"/>
              </a:ext>
            </a:extLst>
          </p:cNvPr>
          <p:cNvSpPr>
            <a:spLocks noGrp="1"/>
          </p:cNvSpPr>
          <p:nvPr>
            <p:ph type="title"/>
          </p:nvPr>
        </p:nvSpPr>
        <p:spPr/>
        <p:txBody>
          <a:bodyPr>
            <a:normAutofit/>
          </a:bodyPr>
          <a:lstStyle/>
          <a:p>
            <a:r>
              <a:rPr lang="en-US" sz="4000" dirty="0">
                <a:latin typeface="Agency FB" panose="020B0503020202020204" pitchFamily="34" charset="0"/>
              </a:rPr>
              <a:t>Hand Calculation Results</a:t>
            </a:r>
          </a:p>
        </p:txBody>
      </p:sp>
      <p:sp>
        <p:nvSpPr>
          <p:cNvPr id="3" name="Content Placeholder 2">
            <a:extLst>
              <a:ext uri="{FF2B5EF4-FFF2-40B4-BE49-F238E27FC236}">
                <a16:creationId xmlns:a16="http://schemas.microsoft.com/office/drawing/2014/main" id="{65A435C0-B2DB-4ABB-AE7F-97A5F2586A20}"/>
              </a:ext>
            </a:extLst>
          </p:cNvPr>
          <p:cNvSpPr>
            <a:spLocks noGrp="1"/>
          </p:cNvSpPr>
          <p:nvPr>
            <p:ph idx="1"/>
          </p:nvPr>
        </p:nvSpPr>
        <p:spPr>
          <a:xfrm>
            <a:off x="1016000" y="2108201"/>
            <a:ext cx="10139680" cy="3760891"/>
          </a:xfrm>
        </p:spPr>
        <p:txBody>
          <a:bodyPr>
            <a:normAutofit/>
          </a:bodyPr>
          <a:lstStyle/>
          <a:p>
            <a:pPr marL="0" indent="0">
              <a:buClrTx/>
              <a:buNone/>
            </a:pPr>
            <a:r>
              <a:rPr lang="en-US" sz="2400" dirty="0">
                <a:latin typeface="Agency FB" panose="020B0503020202020204" pitchFamily="34" charset="0"/>
              </a:rPr>
              <a:t> </a:t>
            </a:r>
          </a:p>
          <a:p>
            <a:pPr>
              <a:buClrTx/>
            </a:pPr>
            <a:endParaRPr lang="en-US" sz="2400" dirty="0">
              <a:latin typeface="Agency FB" panose="020B0503020202020204" pitchFamily="34" charset="0"/>
            </a:endParaRPr>
          </a:p>
        </p:txBody>
      </p:sp>
      <p:graphicFrame>
        <p:nvGraphicFramePr>
          <p:cNvPr id="5" name="Table 4">
            <a:extLst>
              <a:ext uri="{FF2B5EF4-FFF2-40B4-BE49-F238E27FC236}">
                <a16:creationId xmlns:a16="http://schemas.microsoft.com/office/drawing/2014/main" id="{18A2F0E1-99B7-48F3-A3B8-F78337F6FFAF}"/>
              </a:ext>
            </a:extLst>
          </p:cNvPr>
          <p:cNvGraphicFramePr>
            <a:graphicFrameLocks noGrp="1"/>
          </p:cNvGraphicFramePr>
          <p:nvPr/>
        </p:nvGraphicFramePr>
        <p:xfrm>
          <a:off x="1920702" y="2108201"/>
          <a:ext cx="8330277" cy="4079240"/>
        </p:xfrm>
        <a:graphic>
          <a:graphicData uri="http://schemas.openxmlformats.org/drawingml/2006/table">
            <a:tbl>
              <a:tblPr firstRow="1" bandRow="1">
                <a:tableStyleId>{C4B1156A-380E-4F78-BDF5-A606A8083BF9}</a:tableStyleId>
              </a:tblPr>
              <a:tblGrid>
                <a:gridCol w="1528893">
                  <a:extLst>
                    <a:ext uri="{9D8B030D-6E8A-4147-A177-3AD203B41FA5}">
                      <a16:colId xmlns:a16="http://schemas.microsoft.com/office/drawing/2014/main" val="202438688"/>
                    </a:ext>
                  </a:extLst>
                </a:gridCol>
                <a:gridCol w="3264779">
                  <a:extLst>
                    <a:ext uri="{9D8B030D-6E8A-4147-A177-3AD203B41FA5}">
                      <a16:colId xmlns:a16="http://schemas.microsoft.com/office/drawing/2014/main" val="3518873091"/>
                    </a:ext>
                  </a:extLst>
                </a:gridCol>
                <a:gridCol w="3536605">
                  <a:extLst>
                    <a:ext uri="{9D8B030D-6E8A-4147-A177-3AD203B41FA5}">
                      <a16:colId xmlns:a16="http://schemas.microsoft.com/office/drawing/2014/main" val="2570078812"/>
                    </a:ext>
                  </a:extLst>
                </a:gridCol>
              </a:tblGrid>
              <a:tr h="370840">
                <a:tc>
                  <a:txBody>
                    <a:bodyPr/>
                    <a:lstStyle/>
                    <a:p>
                      <a:r>
                        <a:rPr lang="en-US" dirty="0">
                          <a:latin typeface="Agency FB" panose="020B0503020202020204" pitchFamily="34" charset="0"/>
                        </a:rPr>
                        <a:t>Dimensions</a:t>
                      </a:r>
                    </a:p>
                  </a:txBody>
                  <a:tcPr/>
                </a:tc>
                <a:tc>
                  <a:txBody>
                    <a:bodyPr/>
                    <a:lstStyle/>
                    <a:p>
                      <a:r>
                        <a:rPr lang="en-US" dirty="0">
                          <a:latin typeface="Agency FB" panose="020B0503020202020204" pitchFamily="34" charset="0"/>
                        </a:rPr>
                        <a:t>Shell side (Hot fluid-Water)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gency FB" panose="020B0503020202020204" pitchFamily="34" charset="0"/>
                        </a:rPr>
                        <a:t>Tube side (Cold fluid-Water)</a:t>
                      </a:r>
                    </a:p>
                  </a:txBody>
                  <a:tcPr/>
                </a:tc>
                <a:extLst>
                  <a:ext uri="{0D108BD9-81ED-4DB2-BD59-A6C34878D82A}">
                    <a16:rowId xmlns:a16="http://schemas.microsoft.com/office/drawing/2014/main" val="595441374"/>
                  </a:ext>
                </a:extLst>
              </a:tr>
              <a:tr h="370840">
                <a:tc>
                  <a:txBody>
                    <a:bodyPr/>
                    <a:lstStyle/>
                    <a:p>
                      <a:r>
                        <a:rPr lang="en-US" dirty="0">
                          <a:latin typeface="Agency FB" panose="020B0503020202020204" pitchFamily="34" charset="0"/>
                        </a:rPr>
                        <a:t>Inner </a:t>
                      </a:r>
                      <a:r>
                        <a:rPr lang="en-US" dirty="0" err="1">
                          <a:latin typeface="Agency FB" panose="020B0503020202020204" pitchFamily="34" charset="0"/>
                        </a:rPr>
                        <a:t>dia</a:t>
                      </a:r>
                      <a:r>
                        <a:rPr lang="en-US" dirty="0">
                          <a:latin typeface="Agency FB" panose="020B0503020202020204" pitchFamily="34" charset="0"/>
                        </a:rPr>
                        <a:t>, mm</a:t>
                      </a:r>
                    </a:p>
                  </a:txBody>
                  <a:tcPr/>
                </a:tc>
                <a:tc>
                  <a:txBody>
                    <a:bodyPr/>
                    <a:lstStyle/>
                    <a:p>
                      <a:r>
                        <a:rPr lang="en-US" dirty="0">
                          <a:latin typeface="Agency FB" panose="020B0503020202020204" pitchFamily="34" charset="0"/>
                        </a:rPr>
                        <a:t>254,5</a:t>
                      </a:r>
                    </a:p>
                  </a:txBody>
                  <a:tcPr/>
                </a:tc>
                <a:tc>
                  <a:txBody>
                    <a:bodyPr/>
                    <a:lstStyle/>
                    <a:p>
                      <a:r>
                        <a:rPr lang="en-US" dirty="0">
                          <a:latin typeface="Agency FB" panose="020B0503020202020204" pitchFamily="34" charset="0"/>
                        </a:rPr>
                        <a:t>15.7</a:t>
                      </a:r>
                    </a:p>
                  </a:txBody>
                  <a:tcPr/>
                </a:tc>
                <a:extLst>
                  <a:ext uri="{0D108BD9-81ED-4DB2-BD59-A6C34878D82A}">
                    <a16:rowId xmlns:a16="http://schemas.microsoft.com/office/drawing/2014/main" val="1612693489"/>
                  </a:ext>
                </a:extLst>
              </a:tr>
              <a:tr h="370840">
                <a:tc>
                  <a:txBody>
                    <a:bodyPr/>
                    <a:lstStyle/>
                    <a:p>
                      <a:r>
                        <a:rPr lang="en-US" dirty="0">
                          <a:latin typeface="Agency FB" panose="020B0503020202020204" pitchFamily="34" charset="0"/>
                        </a:rPr>
                        <a:t>Outer </a:t>
                      </a:r>
                      <a:r>
                        <a:rPr lang="en-US" dirty="0" err="1">
                          <a:latin typeface="Agency FB" panose="020B0503020202020204" pitchFamily="34" charset="0"/>
                        </a:rPr>
                        <a:t>dia</a:t>
                      </a:r>
                      <a:r>
                        <a:rPr lang="en-US" dirty="0">
                          <a:latin typeface="Agency FB" panose="020B0503020202020204" pitchFamily="34" charset="0"/>
                        </a:rPr>
                        <a:t>, mm</a:t>
                      </a:r>
                    </a:p>
                  </a:txBody>
                  <a:tcPr/>
                </a:tc>
                <a:tc>
                  <a:txBody>
                    <a:bodyPr/>
                    <a:lstStyle/>
                    <a:p>
                      <a:r>
                        <a:rPr lang="en-US" dirty="0">
                          <a:latin typeface="Agency FB" panose="020B0503020202020204" pitchFamily="34" charset="0"/>
                        </a:rPr>
                        <a:t>273.1</a:t>
                      </a:r>
                    </a:p>
                  </a:txBody>
                  <a:tcPr/>
                </a:tc>
                <a:tc>
                  <a:txBody>
                    <a:bodyPr/>
                    <a:lstStyle/>
                    <a:p>
                      <a:r>
                        <a:rPr lang="en-US" dirty="0">
                          <a:latin typeface="Agency FB" panose="020B0503020202020204" pitchFamily="34" charset="0"/>
                        </a:rPr>
                        <a:t>19.05</a:t>
                      </a:r>
                    </a:p>
                  </a:txBody>
                  <a:tcPr/>
                </a:tc>
                <a:extLst>
                  <a:ext uri="{0D108BD9-81ED-4DB2-BD59-A6C34878D82A}">
                    <a16:rowId xmlns:a16="http://schemas.microsoft.com/office/drawing/2014/main" val="2756334432"/>
                  </a:ext>
                </a:extLst>
              </a:tr>
              <a:tr h="370840">
                <a:tc>
                  <a:txBody>
                    <a:bodyPr/>
                    <a:lstStyle/>
                    <a:p>
                      <a:r>
                        <a:rPr lang="en-US" dirty="0" err="1">
                          <a:latin typeface="Agency FB" panose="020B0503020202020204" pitchFamily="34" charset="0"/>
                        </a:rPr>
                        <a:t>N</a:t>
                      </a:r>
                      <a:r>
                        <a:rPr lang="en-US" baseline="-25000" dirty="0" err="1">
                          <a:latin typeface="Agency FB" panose="020B0503020202020204" pitchFamily="34" charset="0"/>
                        </a:rPr>
                        <a:t>t</a:t>
                      </a:r>
                      <a:endParaRPr lang="en-US" baseline="-25000" dirty="0">
                        <a:latin typeface="Agency FB" panose="020B0503020202020204" pitchFamily="34" charset="0"/>
                      </a:endParaRPr>
                    </a:p>
                  </a:txBody>
                  <a:tcPr/>
                </a:tc>
                <a:tc gridSpan="2">
                  <a:txBody>
                    <a:bodyPr/>
                    <a:lstStyle/>
                    <a:p>
                      <a:pPr algn="ctr"/>
                      <a:r>
                        <a:rPr lang="en-US" dirty="0">
                          <a:latin typeface="Agency FB" panose="020B0503020202020204" pitchFamily="34" charset="0"/>
                        </a:rPr>
                        <a:t>25</a:t>
                      </a:r>
                    </a:p>
                  </a:txBody>
                  <a:tcPr/>
                </a:tc>
                <a:tc hMerge="1">
                  <a:txBody>
                    <a:bodyPr/>
                    <a:lstStyle/>
                    <a:p>
                      <a:endParaRPr lang="en-US" dirty="0">
                        <a:latin typeface="Agency FB" panose="020B0503020202020204" pitchFamily="34" charset="0"/>
                      </a:endParaRPr>
                    </a:p>
                  </a:txBody>
                  <a:tcPr/>
                </a:tc>
                <a:extLst>
                  <a:ext uri="{0D108BD9-81ED-4DB2-BD59-A6C34878D82A}">
                    <a16:rowId xmlns:a16="http://schemas.microsoft.com/office/drawing/2014/main" val="4073931630"/>
                  </a:ext>
                </a:extLst>
              </a:tr>
              <a:tr h="370840">
                <a:tc>
                  <a:txBody>
                    <a:bodyPr/>
                    <a:lstStyle/>
                    <a:p>
                      <a:r>
                        <a:rPr lang="en-US" sz="1800" b="0" baseline="0" dirty="0">
                          <a:latin typeface="Agency FB" panose="020B0503020202020204" pitchFamily="34" charset="0"/>
                        </a:rPr>
                        <a:t>Tube orientation</a:t>
                      </a:r>
                    </a:p>
                  </a:txBody>
                  <a:tcPr/>
                </a:tc>
                <a:tc gridSpan="2">
                  <a:txBody>
                    <a:bodyPr/>
                    <a:lstStyle/>
                    <a:p>
                      <a:pPr algn="ctr"/>
                      <a:r>
                        <a:rPr lang="en-US" sz="1800" dirty="0">
                          <a:latin typeface="Agency FB" panose="020B0503020202020204" pitchFamily="34" charset="0"/>
                        </a:rPr>
                        <a:t>Triangular </a:t>
                      </a:r>
                    </a:p>
                  </a:txBody>
                  <a:tcPr/>
                </a:tc>
                <a:tc hMerge="1">
                  <a:txBody>
                    <a:bodyPr/>
                    <a:lstStyle/>
                    <a:p>
                      <a:endParaRPr lang="en-US"/>
                    </a:p>
                  </a:txBody>
                  <a:tcPr/>
                </a:tc>
                <a:extLst>
                  <a:ext uri="{0D108BD9-81ED-4DB2-BD59-A6C34878D82A}">
                    <a16:rowId xmlns:a16="http://schemas.microsoft.com/office/drawing/2014/main" val="3366496984"/>
                  </a:ext>
                </a:extLst>
              </a:tr>
              <a:tr h="370840">
                <a:tc>
                  <a:txBody>
                    <a:bodyPr/>
                    <a:lstStyle/>
                    <a:p>
                      <a:r>
                        <a:rPr lang="en-US" sz="1800" b="0" baseline="0" dirty="0">
                          <a:latin typeface="Agency FB" panose="020B0503020202020204" pitchFamily="34" charset="0"/>
                        </a:rPr>
                        <a:t>Pitch, mm</a:t>
                      </a:r>
                    </a:p>
                  </a:txBody>
                  <a:tcPr/>
                </a:tc>
                <a:tc gridSpan="2">
                  <a:txBody>
                    <a:bodyPr/>
                    <a:lstStyle/>
                    <a:p>
                      <a:pPr algn="ctr"/>
                      <a:r>
                        <a:rPr lang="en-US" sz="1800" dirty="0">
                          <a:latin typeface="Agency FB" panose="020B0503020202020204" pitchFamily="34" charset="0"/>
                        </a:rPr>
                        <a:t>25.4</a:t>
                      </a:r>
                    </a:p>
                  </a:txBody>
                  <a:tcPr/>
                </a:tc>
                <a:tc hMerge="1">
                  <a:txBody>
                    <a:bodyPr/>
                    <a:lstStyle/>
                    <a:p>
                      <a:endParaRPr lang="en-US"/>
                    </a:p>
                  </a:txBody>
                  <a:tcPr/>
                </a:tc>
                <a:extLst>
                  <a:ext uri="{0D108BD9-81ED-4DB2-BD59-A6C34878D82A}">
                    <a16:rowId xmlns:a16="http://schemas.microsoft.com/office/drawing/2014/main" val="2450598397"/>
                  </a:ext>
                </a:extLst>
              </a:tr>
              <a:tr h="370840">
                <a:tc>
                  <a:txBody>
                    <a:bodyPr/>
                    <a:lstStyle/>
                    <a:p>
                      <a:r>
                        <a:rPr lang="en-US" sz="1800" b="0" baseline="0" dirty="0">
                          <a:latin typeface="Agency FB" panose="020B0503020202020204" pitchFamily="34" charset="0"/>
                        </a:rPr>
                        <a:t>Pitch ratio</a:t>
                      </a:r>
                    </a:p>
                  </a:txBody>
                  <a:tcPr/>
                </a:tc>
                <a:tc gridSpan="2">
                  <a:txBody>
                    <a:bodyPr/>
                    <a:lstStyle/>
                    <a:p>
                      <a:pPr algn="ctr"/>
                      <a:r>
                        <a:rPr lang="en-US" sz="1800" dirty="0">
                          <a:latin typeface="Agency FB" panose="020B0503020202020204" pitchFamily="34" charset="0"/>
                        </a:rPr>
                        <a:t>1.33</a:t>
                      </a:r>
                    </a:p>
                  </a:txBody>
                  <a:tcPr/>
                </a:tc>
                <a:tc hMerge="1">
                  <a:txBody>
                    <a:bodyPr/>
                    <a:lstStyle/>
                    <a:p>
                      <a:endParaRPr lang="en-US"/>
                    </a:p>
                  </a:txBody>
                  <a:tcPr/>
                </a:tc>
                <a:extLst>
                  <a:ext uri="{0D108BD9-81ED-4DB2-BD59-A6C34878D82A}">
                    <a16:rowId xmlns:a16="http://schemas.microsoft.com/office/drawing/2014/main" val="4268000493"/>
                  </a:ext>
                </a:extLst>
              </a:tr>
              <a:tr h="370840">
                <a:tc>
                  <a:txBody>
                    <a:bodyPr/>
                    <a:lstStyle/>
                    <a:p>
                      <a:r>
                        <a:rPr lang="en-US" sz="1800" b="0" baseline="0" dirty="0">
                          <a:latin typeface="Agency FB" panose="020B0503020202020204" pitchFamily="34" charset="0"/>
                        </a:rPr>
                        <a:t>Hydraulic </a:t>
                      </a:r>
                      <a:r>
                        <a:rPr lang="en-US" sz="1800" b="0" baseline="0" dirty="0" err="1">
                          <a:latin typeface="Agency FB" panose="020B0503020202020204" pitchFamily="34" charset="0"/>
                        </a:rPr>
                        <a:t>dia</a:t>
                      </a:r>
                      <a:r>
                        <a:rPr lang="en-US" sz="1800" b="0" baseline="0" dirty="0">
                          <a:latin typeface="Agency FB" panose="020B0503020202020204" pitchFamily="34" charset="0"/>
                        </a:rPr>
                        <a:t>, mm</a:t>
                      </a:r>
                    </a:p>
                  </a:txBody>
                  <a:tcPr/>
                </a:tc>
                <a:tc>
                  <a:txBody>
                    <a:bodyPr/>
                    <a:lstStyle/>
                    <a:p>
                      <a:pPr algn="l"/>
                      <a:r>
                        <a:rPr lang="en-US" sz="1800" dirty="0">
                          <a:latin typeface="Agency FB" panose="020B0503020202020204" pitchFamily="34" charset="0"/>
                        </a:rPr>
                        <a:t>183</a:t>
                      </a:r>
                    </a:p>
                  </a:txBody>
                  <a:tcPr/>
                </a:tc>
                <a:tc>
                  <a:txBody>
                    <a:bodyPr/>
                    <a:lstStyle/>
                    <a:p>
                      <a:r>
                        <a:rPr lang="en-US" sz="1800" kern="1200" dirty="0">
                          <a:solidFill>
                            <a:schemeClr val="dk1"/>
                          </a:solidFill>
                          <a:latin typeface="Agency FB" panose="020B0503020202020204" pitchFamily="34" charset="0"/>
                          <a:ea typeface="+mn-ea"/>
                          <a:cs typeface="+mn-cs"/>
                        </a:rPr>
                        <a:t>15.7</a:t>
                      </a:r>
                    </a:p>
                  </a:txBody>
                  <a:tcPr/>
                </a:tc>
                <a:extLst>
                  <a:ext uri="{0D108BD9-81ED-4DB2-BD59-A6C34878D82A}">
                    <a16:rowId xmlns:a16="http://schemas.microsoft.com/office/drawing/2014/main" val="3747493710"/>
                  </a:ext>
                </a:extLst>
              </a:tr>
              <a:tr h="370840">
                <a:tc>
                  <a:txBody>
                    <a:bodyPr/>
                    <a:lstStyle/>
                    <a:p>
                      <a:r>
                        <a:rPr lang="en-US" sz="1800" b="0" baseline="0" dirty="0">
                          <a:latin typeface="Agency FB" panose="020B0503020202020204" pitchFamily="34" charset="0"/>
                        </a:rPr>
                        <a:t>Baffle helix angle </a:t>
                      </a:r>
                    </a:p>
                  </a:txBody>
                  <a:tcPr/>
                </a:tc>
                <a:tc gridSpan="2">
                  <a:txBody>
                    <a:bodyPr/>
                    <a:lstStyle/>
                    <a:p>
                      <a:pPr algn="ctr"/>
                      <a:r>
                        <a:rPr lang="en-US" sz="1800" dirty="0">
                          <a:latin typeface="Agency FB" panose="020B0503020202020204" pitchFamily="34" charset="0"/>
                        </a:rPr>
                        <a:t>32.5</a:t>
                      </a:r>
                    </a:p>
                  </a:txBody>
                  <a:tcPr/>
                </a:tc>
                <a:tc hMerge="1">
                  <a:txBody>
                    <a:bodyPr/>
                    <a:lstStyle/>
                    <a:p>
                      <a:endParaRPr lang="en-US" sz="1800" kern="1200" dirty="0">
                        <a:solidFill>
                          <a:schemeClr val="dk1"/>
                        </a:solidFill>
                        <a:latin typeface="Agency FB" panose="020B0503020202020204" pitchFamily="34" charset="0"/>
                        <a:ea typeface="+mn-ea"/>
                        <a:cs typeface="+mn-cs"/>
                      </a:endParaRPr>
                    </a:p>
                  </a:txBody>
                  <a:tcPr/>
                </a:tc>
                <a:extLst>
                  <a:ext uri="{0D108BD9-81ED-4DB2-BD59-A6C34878D82A}">
                    <a16:rowId xmlns:a16="http://schemas.microsoft.com/office/drawing/2014/main" val="3567925106"/>
                  </a:ext>
                </a:extLst>
              </a:tr>
              <a:tr h="370840">
                <a:tc>
                  <a:txBody>
                    <a:bodyPr/>
                    <a:lstStyle/>
                    <a:p>
                      <a:r>
                        <a:rPr lang="en-US" sz="1800" b="0" baseline="0" dirty="0">
                          <a:latin typeface="Agency FB" panose="020B0503020202020204" pitchFamily="34" charset="0"/>
                        </a:rPr>
                        <a:t>Number of turns</a:t>
                      </a:r>
                    </a:p>
                  </a:txBody>
                  <a:tcPr/>
                </a:tc>
                <a:tc gridSpan="2">
                  <a:txBody>
                    <a:bodyPr/>
                    <a:lstStyle/>
                    <a:p>
                      <a:pPr algn="ctr"/>
                      <a:r>
                        <a:rPr lang="en-US" sz="1800" dirty="0">
                          <a:latin typeface="Agency FB" panose="020B0503020202020204" pitchFamily="34" charset="0"/>
                        </a:rPr>
                        <a:t>1</a:t>
                      </a:r>
                    </a:p>
                  </a:txBody>
                  <a:tcPr/>
                </a:tc>
                <a:tc hMerge="1">
                  <a:txBody>
                    <a:bodyPr/>
                    <a:lstStyle/>
                    <a:p>
                      <a:endParaRPr lang="en-US"/>
                    </a:p>
                  </a:txBody>
                  <a:tcPr/>
                </a:tc>
                <a:extLst>
                  <a:ext uri="{0D108BD9-81ED-4DB2-BD59-A6C34878D82A}">
                    <a16:rowId xmlns:a16="http://schemas.microsoft.com/office/drawing/2014/main" val="2223861476"/>
                  </a:ext>
                </a:extLst>
              </a:tr>
              <a:tr h="370840">
                <a:tc>
                  <a:txBody>
                    <a:bodyPr/>
                    <a:lstStyle/>
                    <a:p>
                      <a:r>
                        <a:rPr lang="en-US" sz="1800" b="0" baseline="0" dirty="0">
                          <a:latin typeface="Agency FB" panose="020B0503020202020204" pitchFamily="34" charset="0"/>
                        </a:rPr>
                        <a:t>Flow type</a:t>
                      </a:r>
                    </a:p>
                  </a:txBody>
                  <a:tcPr/>
                </a:tc>
                <a:tc>
                  <a:txBody>
                    <a:bodyPr/>
                    <a:lstStyle/>
                    <a:p>
                      <a:pPr algn="l"/>
                      <a:r>
                        <a:rPr lang="en-US" sz="1800" dirty="0">
                          <a:latin typeface="Agency FB" panose="020B0503020202020204" pitchFamily="34" charset="0"/>
                        </a:rPr>
                        <a:t>Turbulent</a:t>
                      </a:r>
                    </a:p>
                  </a:txBody>
                  <a:tcPr/>
                </a:tc>
                <a:tc>
                  <a:txBody>
                    <a:bodyPr/>
                    <a:lstStyle/>
                    <a:p>
                      <a:r>
                        <a:rPr lang="en-US" sz="1800" kern="1200" dirty="0">
                          <a:solidFill>
                            <a:schemeClr val="dk1"/>
                          </a:solidFill>
                          <a:latin typeface="Agency FB" panose="020B0503020202020204" pitchFamily="34" charset="0"/>
                          <a:ea typeface="+mn-ea"/>
                          <a:cs typeface="+mn-cs"/>
                        </a:rPr>
                        <a:t>Turbulent</a:t>
                      </a:r>
                    </a:p>
                  </a:txBody>
                  <a:tcPr/>
                </a:tc>
                <a:extLst>
                  <a:ext uri="{0D108BD9-81ED-4DB2-BD59-A6C34878D82A}">
                    <a16:rowId xmlns:a16="http://schemas.microsoft.com/office/drawing/2014/main" val="1842555863"/>
                  </a:ext>
                </a:extLst>
              </a:tr>
            </a:tbl>
          </a:graphicData>
        </a:graphic>
      </p:graphicFrame>
      <p:sp>
        <p:nvSpPr>
          <p:cNvPr id="7" name="Slide Number Placeholder 6">
            <a:extLst>
              <a:ext uri="{FF2B5EF4-FFF2-40B4-BE49-F238E27FC236}">
                <a16:creationId xmlns:a16="http://schemas.microsoft.com/office/drawing/2014/main" id="{3F9CFB11-C128-413D-9305-EDAC6C41FE2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800" b="0" i="0" u="none" strike="noStrike" kern="1200" cap="none" spc="0" normalizeH="0" baseline="0" noProof="0" smtClean="0">
                <a:ln>
                  <a:noFill/>
                </a:ln>
                <a:solidFill>
                  <a:srgbClr val="FFFFFF"/>
                </a:solidFill>
                <a:effectLst/>
                <a:uLnTx/>
                <a:uFillTx/>
                <a:latin typeface="Arial Nova"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800" b="0" i="0" u="none" strike="noStrike" kern="1200" cap="none" spc="0" normalizeH="0" baseline="0" noProof="0" dirty="0">
              <a:ln>
                <a:noFill/>
              </a:ln>
              <a:solidFill>
                <a:srgbClr val="FFFFFF"/>
              </a:solidFill>
              <a:effectLst/>
              <a:uLnTx/>
              <a:uFillTx/>
              <a:latin typeface="Arial Nova" panose="020F0502020204030204"/>
              <a:ea typeface="+mn-ea"/>
              <a:cs typeface="+mn-cs"/>
            </a:endParaRPr>
          </a:p>
        </p:txBody>
      </p:sp>
    </p:spTree>
    <p:extLst>
      <p:ext uri="{BB962C8B-B14F-4D97-AF65-F5344CB8AC3E}">
        <p14:creationId xmlns:p14="http://schemas.microsoft.com/office/powerpoint/2010/main" val="1967642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F3E28-0AAF-445C-852D-E1BFA7D8D7F5}"/>
              </a:ext>
            </a:extLst>
          </p:cNvPr>
          <p:cNvSpPr>
            <a:spLocks noGrp="1"/>
          </p:cNvSpPr>
          <p:nvPr>
            <p:ph type="title"/>
          </p:nvPr>
        </p:nvSpPr>
        <p:spPr/>
        <p:txBody>
          <a:bodyPr>
            <a:normAutofit/>
          </a:bodyPr>
          <a:lstStyle/>
          <a:p>
            <a:r>
              <a:rPr lang="en-US" sz="4000" dirty="0">
                <a:latin typeface="Agency FB" panose="020B0503020202020204" pitchFamily="34" charset="0"/>
              </a:rPr>
              <a:t>Design strategy </a:t>
            </a:r>
          </a:p>
        </p:txBody>
      </p:sp>
      <p:sp>
        <p:nvSpPr>
          <p:cNvPr id="3" name="Content Placeholder 2">
            <a:extLst>
              <a:ext uri="{FF2B5EF4-FFF2-40B4-BE49-F238E27FC236}">
                <a16:creationId xmlns:a16="http://schemas.microsoft.com/office/drawing/2014/main" id="{65A435C0-B2DB-4ABB-AE7F-97A5F2586A20}"/>
              </a:ext>
            </a:extLst>
          </p:cNvPr>
          <p:cNvSpPr>
            <a:spLocks noGrp="1"/>
          </p:cNvSpPr>
          <p:nvPr>
            <p:ph idx="1"/>
          </p:nvPr>
        </p:nvSpPr>
        <p:spPr>
          <a:xfrm>
            <a:off x="1016000" y="2108201"/>
            <a:ext cx="10139680" cy="3760891"/>
          </a:xfrm>
        </p:spPr>
        <p:txBody>
          <a:bodyPr>
            <a:normAutofit/>
          </a:bodyPr>
          <a:lstStyle/>
          <a:p>
            <a:pPr marL="0" indent="0">
              <a:buClrTx/>
              <a:buNone/>
            </a:pPr>
            <a:r>
              <a:rPr lang="en-US" sz="2400" dirty="0">
                <a:latin typeface="Agency FB" panose="020B0503020202020204" pitchFamily="34" charset="0"/>
              </a:rPr>
              <a:t> </a:t>
            </a:r>
          </a:p>
        </p:txBody>
      </p:sp>
      <p:sp>
        <p:nvSpPr>
          <p:cNvPr id="4" name="TextBox 3">
            <a:extLst>
              <a:ext uri="{FF2B5EF4-FFF2-40B4-BE49-F238E27FC236}">
                <a16:creationId xmlns:a16="http://schemas.microsoft.com/office/drawing/2014/main" id="{F7605724-1043-4414-A22A-8812025E3B24}"/>
              </a:ext>
            </a:extLst>
          </p:cNvPr>
          <p:cNvSpPr txBox="1"/>
          <p:nvPr/>
        </p:nvSpPr>
        <p:spPr>
          <a:xfrm>
            <a:off x="9683404" y="827315"/>
            <a:ext cx="3129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23E46">
                    <a:lumMod val="75000"/>
                  </a:srgbClr>
                </a:solidFill>
                <a:effectLst/>
                <a:uLnTx/>
                <a:uFillTx/>
                <a:latin typeface="Agency FB" panose="020B0503020202020204" pitchFamily="34" charset="0"/>
                <a:ea typeface="+mn-ea"/>
                <a:cs typeface="+mn-cs"/>
              </a:rPr>
              <a:t>Solidworks model</a:t>
            </a:r>
          </a:p>
        </p:txBody>
      </p:sp>
      <p:pic>
        <p:nvPicPr>
          <p:cNvPr id="8" name="Picture 7">
            <a:extLst>
              <a:ext uri="{FF2B5EF4-FFF2-40B4-BE49-F238E27FC236}">
                <a16:creationId xmlns:a16="http://schemas.microsoft.com/office/drawing/2014/main" id="{3202D66A-E8B7-47A6-870B-4A8CD236BD99}"/>
              </a:ext>
            </a:extLst>
          </p:cNvPr>
          <p:cNvPicPr>
            <a:picLocks noChangeAspect="1"/>
          </p:cNvPicPr>
          <p:nvPr/>
        </p:nvPicPr>
        <p:blipFill rotWithShape="1">
          <a:blip r:embed="rId2">
            <a:extLst>
              <a:ext uri="{28A0092B-C50C-407E-A947-70E740481C1C}">
                <a14:useLocalDpi xmlns:a14="http://schemas.microsoft.com/office/drawing/2010/main" val="0"/>
              </a:ext>
            </a:extLst>
          </a:blip>
          <a:srcRect l="21909" r="5742"/>
          <a:stretch/>
        </p:blipFill>
        <p:spPr>
          <a:xfrm>
            <a:off x="3371272" y="2000361"/>
            <a:ext cx="5449455" cy="3976570"/>
          </a:xfrm>
          <a:prstGeom prst="rect">
            <a:avLst/>
          </a:prstGeom>
        </p:spPr>
      </p:pic>
      <p:sp>
        <p:nvSpPr>
          <p:cNvPr id="9" name="TextBox 8">
            <a:extLst>
              <a:ext uri="{FF2B5EF4-FFF2-40B4-BE49-F238E27FC236}">
                <a16:creationId xmlns:a16="http://schemas.microsoft.com/office/drawing/2014/main" id="{CDE6EFB0-F803-47B7-870B-B20A1B1B50A2}"/>
              </a:ext>
            </a:extLst>
          </p:cNvPr>
          <p:cNvSpPr txBox="1"/>
          <p:nvPr/>
        </p:nvSpPr>
        <p:spPr>
          <a:xfrm>
            <a:off x="4996872" y="5976931"/>
            <a:ext cx="290022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gency FB" panose="020B0503020202020204" pitchFamily="34" charset="0"/>
                <a:ea typeface="+mn-ea"/>
                <a:cs typeface="+mn-cs"/>
              </a:rPr>
              <a:t>Figure: Helical Baffle</a:t>
            </a:r>
          </a:p>
        </p:txBody>
      </p:sp>
      <p:sp>
        <p:nvSpPr>
          <p:cNvPr id="11" name="Slide Number Placeholder 10">
            <a:extLst>
              <a:ext uri="{FF2B5EF4-FFF2-40B4-BE49-F238E27FC236}">
                <a16:creationId xmlns:a16="http://schemas.microsoft.com/office/drawing/2014/main" id="{9D78ABDB-7290-447C-BF86-FC0E46D4065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800" b="0" i="0" u="none" strike="noStrike" kern="1200" cap="none" spc="0" normalizeH="0" baseline="0" noProof="0" smtClean="0">
                <a:ln>
                  <a:noFill/>
                </a:ln>
                <a:solidFill>
                  <a:srgbClr val="FFFFFF"/>
                </a:solidFill>
                <a:effectLst/>
                <a:uLnTx/>
                <a:uFillTx/>
                <a:latin typeface="Arial Nova"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a:t>
            </a:fld>
            <a:endParaRPr kumimoji="0" lang="en-US" sz="800" b="0" i="0" u="none" strike="noStrike" kern="1200" cap="none" spc="0" normalizeH="0" baseline="0" noProof="0" dirty="0">
              <a:ln>
                <a:noFill/>
              </a:ln>
              <a:solidFill>
                <a:srgbClr val="FFFFFF"/>
              </a:solidFill>
              <a:effectLst/>
              <a:uLnTx/>
              <a:uFillTx/>
              <a:latin typeface="Arial Nova" panose="020F0502020204030204"/>
              <a:ea typeface="+mn-ea"/>
              <a:cs typeface="+mn-cs"/>
            </a:endParaRPr>
          </a:p>
        </p:txBody>
      </p:sp>
    </p:spTree>
    <p:extLst>
      <p:ext uri="{BB962C8B-B14F-4D97-AF65-F5344CB8AC3E}">
        <p14:creationId xmlns:p14="http://schemas.microsoft.com/office/powerpoint/2010/main" val="17054000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F3E28-0AAF-445C-852D-E1BFA7D8D7F5}"/>
              </a:ext>
            </a:extLst>
          </p:cNvPr>
          <p:cNvSpPr>
            <a:spLocks noGrp="1"/>
          </p:cNvSpPr>
          <p:nvPr>
            <p:ph type="title"/>
          </p:nvPr>
        </p:nvSpPr>
        <p:spPr/>
        <p:txBody>
          <a:bodyPr>
            <a:normAutofit/>
          </a:bodyPr>
          <a:lstStyle/>
          <a:p>
            <a:r>
              <a:rPr lang="en-US" sz="4000" dirty="0">
                <a:latin typeface="Agency FB" panose="020B0503020202020204" pitchFamily="34" charset="0"/>
              </a:rPr>
              <a:t>Design strategy </a:t>
            </a:r>
          </a:p>
        </p:txBody>
      </p:sp>
      <p:sp>
        <p:nvSpPr>
          <p:cNvPr id="3" name="Content Placeholder 2">
            <a:extLst>
              <a:ext uri="{FF2B5EF4-FFF2-40B4-BE49-F238E27FC236}">
                <a16:creationId xmlns:a16="http://schemas.microsoft.com/office/drawing/2014/main" id="{65A435C0-B2DB-4ABB-AE7F-97A5F2586A20}"/>
              </a:ext>
            </a:extLst>
          </p:cNvPr>
          <p:cNvSpPr>
            <a:spLocks noGrp="1"/>
          </p:cNvSpPr>
          <p:nvPr>
            <p:ph idx="1"/>
          </p:nvPr>
        </p:nvSpPr>
        <p:spPr>
          <a:xfrm>
            <a:off x="1016000" y="2108201"/>
            <a:ext cx="10139680" cy="3760891"/>
          </a:xfrm>
        </p:spPr>
        <p:txBody>
          <a:bodyPr>
            <a:normAutofit/>
          </a:bodyPr>
          <a:lstStyle/>
          <a:p>
            <a:pPr marL="0" indent="0">
              <a:buClrTx/>
              <a:buNone/>
            </a:pPr>
            <a:r>
              <a:rPr lang="en-US" sz="2400" dirty="0">
                <a:latin typeface="Agency FB" panose="020B0503020202020204" pitchFamily="34" charset="0"/>
              </a:rPr>
              <a:t> </a:t>
            </a:r>
          </a:p>
        </p:txBody>
      </p:sp>
      <p:sp>
        <p:nvSpPr>
          <p:cNvPr id="4" name="TextBox 3">
            <a:extLst>
              <a:ext uri="{FF2B5EF4-FFF2-40B4-BE49-F238E27FC236}">
                <a16:creationId xmlns:a16="http://schemas.microsoft.com/office/drawing/2014/main" id="{F7605724-1043-4414-A22A-8812025E3B24}"/>
              </a:ext>
            </a:extLst>
          </p:cNvPr>
          <p:cNvSpPr txBox="1"/>
          <p:nvPr/>
        </p:nvSpPr>
        <p:spPr>
          <a:xfrm>
            <a:off x="9683404" y="827315"/>
            <a:ext cx="31292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D23E46">
                    <a:lumMod val="75000"/>
                  </a:srgbClr>
                </a:solidFill>
                <a:effectLst/>
                <a:uLnTx/>
                <a:uFillTx/>
                <a:latin typeface="Agency FB" panose="020B0503020202020204" pitchFamily="34" charset="0"/>
                <a:ea typeface="+mn-ea"/>
                <a:cs typeface="+mn-cs"/>
              </a:rPr>
              <a:t>Solidworks model</a:t>
            </a:r>
          </a:p>
        </p:txBody>
      </p:sp>
      <p:sp>
        <p:nvSpPr>
          <p:cNvPr id="9" name="TextBox 8">
            <a:extLst>
              <a:ext uri="{FF2B5EF4-FFF2-40B4-BE49-F238E27FC236}">
                <a16:creationId xmlns:a16="http://schemas.microsoft.com/office/drawing/2014/main" id="{CDE6EFB0-F803-47B7-870B-B20A1B1B50A2}"/>
              </a:ext>
            </a:extLst>
          </p:cNvPr>
          <p:cNvSpPr txBox="1"/>
          <p:nvPr/>
        </p:nvSpPr>
        <p:spPr>
          <a:xfrm>
            <a:off x="3181005" y="5715767"/>
            <a:ext cx="6502399"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gency FB" panose="020B0503020202020204" pitchFamily="34" charset="0"/>
                <a:ea typeface="+mn-ea"/>
                <a:cs typeface="+mn-cs"/>
              </a:rPr>
              <a:t>Figure: Shell and tube heat exchanger whole and sectional view</a:t>
            </a:r>
          </a:p>
        </p:txBody>
      </p:sp>
      <p:pic>
        <p:nvPicPr>
          <p:cNvPr id="6" name="Picture 5">
            <a:extLst>
              <a:ext uri="{FF2B5EF4-FFF2-40B4-BE49-F238E27FC236}">
                <a16:creationId xmlns:a16="http://schemas.microsoft.com/office/drawing/2014/main" id="{D9F6642A-9A4D-44EA-9562-6FA6AC81E8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288" y="2185709"/>
            <a:ext cx="5342712" cy="3087858"/>
          </a:xfrm>
          <a:prstGeom prst="rect">
            <a:avLst/>
          </a:prstGeom>
        </p:spPr>
      </p:pic>
      <p:pic>
        <p:nvPicPr>
          <p:cNvPr id="10" name="Picture 9">
            <a:extLst>
              <a:ext uri="{FF2B5EF4-FFF2-40B4-BE49-F238E27FC236}">
                <a16:creationId xmlns:a16="http://schemas.microsoft.com/office/drawing/2014/main" id="{7268E15D-D911-4DCC-87A4-F03BB4C9D7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8189" y="2161766"/>
            <a:ext cx="3844175" cy="3087858"/>
          </a:xfrm>
          <a:prstGeom prst="rect">
            <a:avLst/>
          </a:prstGeom>
        </p:spPr>
      </p:pic>
      <p:sp>
        <p:nvSpPr>
          <p:cNvPr id="12" name="Slide Number Placeholder 11">
            <a:extLst>
              <a:ext uri="{FF2B5EF4-FFF2-40B4-BE49-F238E27FC236}">
                <a16:creationId xmlns:a16="http://schemas.microsoft.com/office/drawing/2014/main" id="{97C6E6C6-3FED-48CD-8DE8-7FF4F57BDAB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800" b="0" i="0" u="none" strike="noStrike" kern="1200" cap="none" spc="0" normalizeH="0" baseline="0" noProof="0" smtClean="0">
                <a:ln>
                  <a:noFill/>
                </a:ln>
                <a:solidFill>
                  <a:srgbClr val="FFFFFF"/>
                </a:solidFill>
                <a:effectLst/>
                <a:uLnTx/>
                <a:uFillTx/>
                <a:latin typeface="Arial Nova"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srgbClr val="FFFFFF"/>
              </a:solidFill>
              <a:effectLst/>
              <a:uLnTx/>
              <a:uFillTx/>
              <a:latin typeface="Arial Nova" panose="020F0502020204030204"/>
              <a:ea typeface="+mn-ea"/>
              <a:cs typeface="+mn-cs"/>
            </a:endParaRPr>
          </a:p>
        </p:txBody>
      </p:sp>
    </p:spTree>
    <p:extLst>
      <p:ext uri="{BB962C8B-B14F-4D97-AF65-F5344CB8AC3E}">
        <p14:creationId xmlns:p14="http://schemas.microsoft.com/office/powerpoint/2010/main" val="1813923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94-5A21-4060-A024-6769A9B42071}"/>
              </a:ext>
            </a:extLst>
          </p:cNvPr>
          <p:cNvSpPr>
            <a:spLocks noGrp="1"/>
          </p:cNvSpPr>
          <p:nvPr>
            <p:ph type="title"/>
          </p:nvPr>
        </p:nvSpPr>
        <p:spPr/>
        <p:txBody>
          <a:bodyPr>
            <a:normAutofit/>
          </a:bodyPr>
          <a:lstStyle/>
          <a:p>
            <a:r>
              <a:rPr lang="en-US" sz="4000" dirty="0">
                <a:latin typeface="Agency FB" panose="020B0503020202020204" pitchFamily="34" charset="0"/>
              </a:rPr>
              <a:t>Design Model</a:t>
            </a:r>
          </a:p>
        </p:txBody>
      </p:sp>
      <p:sp>
        <p:nvSpPr>
          <p:cNvPr id="6" name="Rectangle 5">
            <a:extLst>
              <a:ext uri="{FF2B5EF4-FFF2-40B4-BE49-F238E27FC236}">
                <a16:creationId xmlns:a16="http://schemas.microsoft.com/office/drawing/2014/main" id="{971E19F3-6496-4C46-999B-8AAB85A7B7EF}"/>
              </a:ext>
            </a:extLst>
          </p:cNvPr>
          <p:cNvSpPr/>
          <p:nvPr/>
        </p:nvSpPr>
        <p:spPr>
          <a:xfrm>
            <a:off x="4041595" y="5941647"/>
            <a:ext cx="4108817"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Figure : Shell Fluid Temperature Contour</a:t>
            </a:r>
          </a:p>
        </p:txBody>
      </p:sp>
      <p:pic>
        <p:nvPicPr>
          <p:cNvPr id="7" name="Content Placeholder 6" descr="Chart&#10;&#10;Description automatically generated with low confidence">
            <a:extLst>
              <a:ext uri="{FF2B5EF4-FFF2-40B4-BE49-F238E27FC236}">
                <a16:creationId xmlns:a16="http://schemas.microsoft.com/office/drawing/2014/main" id="{6F4954E6-520A-4CD6-AD11-C5034014CC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206" y="2108200"/>
            <a:ext cx="7067914" cy="3760788"/>
          </a:xfrm>
        </p:spPr>
      </p:pic>
    </p:spTree>
    <p:extLst>
      <p:ext uri="{BB962C8B-B14F-4D97-AF65-F5344CB8AC3E}">
        <p14:creationId xmlns:p14="http://schemas.microsoft.com/office/powerpoint/2010/main" val="3892028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94-5A21-4060-A024-6769A9B42071}"/>
              </a:ext>
            </a:extLst>
          </p:cNvPr>
          <p:cNvSpPr>
            <a:spLocks noGrp="1"/>
          </p:cNvSpPr>
          <p:nvPr>
            <p:ph type="title"/>
          </p:nvPr>
        </p:nvSpPr>
        <p:spPr/>
        <p:txBody>
          <a:bodyPr>
            <a:normAutofit/>
          </a:bodyPr>
          <a:lstStyle/>
          <a:p>
            <a:r>
              <a:rPr lang="en-US" sz="4000" dirty="0">
                <a:latin typeface="Agency FB" panose="020B0503020202020204" pitchFamily="34" charset="0"/>
              </a:rPr>
              <a:t>Design Model</a:t>
            </a:r>
          </a:p>
        </p:txBody>
      </p:sp>
      <p:pic>
        <p:nvPicPr>
          <p:cNvPr id="5" name="Content Placeholder 4">
            <a:extLst>
              <a:ext uri="{FF2B5EF4-FFF2-40B4-BE49-F238E27FC236}">
                <a16:creationId xmlns:a16="http://schemas.microsoft.com/office/drawing/2014/main" id="{7AC200CE-8BFF-49BD-A98F-F4A50EE5BB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206" y="2108200"/>
            <a:ext cx="7067914" cy="3760788"/>
          </a:xfrm>
        </p:spPr>
      </p:pic>
      <p:sp>
        <p:nvSpPr>
          <p:cNvPr id="6" name="Rectangle 5">
            <a:extLst>
              <a:ext uri="{FF2B5EF4-FFF2-40B4-BE49-F238E27FC236}">
                <a16:creationId xmlns:a16="http://schemas.microsoft.com/office/drawing/2014/main" id="{971E19F3-6496-4C46-999B-8AAB85A7B7EF}"/>
              </a:ext>
            </a:extLst>
          </p:cNvPr>
          <p:cNvSpPr/>
          <p:nvPr/>
        </p:nvSpPr>
        <p:spPr>
          <a:xfrm>
            <a:off x="4039188" y="5941647"/>
            <a:ext cx="4113627"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Figure: Temperature Contour (XY plane)</a:t>
            </a:r>
          </a:p>
        </p:txBody>
      </p:sp>
    </p:spTree>
    <p:extLst>
      <p:ext uri="{BB962C8B-B14F-4D97-AF65-F5344CB8AC3E}">
        <p14:creationId xmlns:p14="http://schemas.microsoft.com/office/powerpoint/2010/main" val="538613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94-5A21-4060-A024-6769A9B42071}"/>
              </a:ext>
            </a:extLst>
          </p:cNvPr>
          <p:cNvSpPr>
            <a:spLocks noGrp="1"/>
          </p:cNvSpPr>
          <p:nvPr>
            <p:ph type="title"/>
          </p:nvPr>
        </p:nvSpPr>
        <p:spPr/>
        <p:txBody>
          <a:bodyPr>
            <a:normAutofit/>
          </a:bodyPr>
          <a:lstStyle/>
          <a:p>
            <a:r>
              <a:rPr lang="en-US" sz="4000" dirty="0">
                <a:latin typeface="Agency FB" panose="020B0503020202020204" pitchFamily="34" charset="0"/>
              </a:rPr>
              <a:t>Design Model</a:t>
            </a:r>
          </a:p>
        </p:txBody>
      </p:sp>
      <p:sp>
        <p:nvSpPr>
          <p:cNvPr id="6" name="Rectangle 5">
            <a:extLst>
              <a:ext uri="{FF2B5EF4-FFF2-40B4-BE49-F238E27FC236}">
                <a16:creationId xmlns:a16="http://schemas.microsoft.com/office/drawing/2014/main" id="{971E19F3-6496-4C46-999B-8AAB85A7B7EF}"/>
              </a:ext>
            </a:extLst>
          </p:cNvPr>
          <p:cNvSpPr/>
          <p:nvPr/>
        </p:nvSpPr>
        <p:spPr>
          <a:xfrm>
            <a:off x="4229946" y="5941647"/>
            <a:ext cx="3732111"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Figure: Tube Fluid Pressure Contour</a:t>
            </a:r>
          </a:p>
        </p:txBody>
      </p:sp>
      <p:pic>
        <p:nvPicPr>
          <p:cNvPr id="8" name="Content Placeholder 7" descr="Table&#10;&#10;Description automatically generated with medium confidence">
            <a:extLst>
              <a:ext uri="{FF2B5EF4-FFF2-40B4-BE49-F238E27FC236}">
                <a16:creationId xmlns:a16="http://schemas.microsoft.com/office/drawing/2014/main" id="{604E68E0-DE10-41D7-B787-6C00C32CCB3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206" y="2108200"/>
            <a:ext cx="7067914" cy="3760788"/>
          </a:xfrm>
        </p:spPr>
      </p:pic>
    </p:spTree>
    <p:extLst>
      <p:ext uri="{BB962C8B-B14F-4D97-AF65-F5344CB8AC3E}">
        <p14:creationId xmlns:p14="http://schemas.microsoft.com/office/powerpoint/2010/main" val="1290433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94-5A21-4060-A024-6769A9B42071}"/>
              </a:ext>
            </a:extLst>
          </p:cNvPr>
          <p:cNvSpPr>
            <a:spLocks noGrp="1"/>
          </p:cNvSpPr>
          <p:nvPr>
            <p:ph type="title"/>
          </p:nvPr>
        </p:nvSpPr>
        <p:spPr/>
        <p:txBody>
          <a:bodyPr>
            <a:normAutofit/>
          </a:bodyPr>
          <a:lstStyle/>
          <a:p>
            <a:r>
              <a:rPr lang="en-US" sz="4000" dirty="0">
                <a:latin typeface="Agency FB" panose="020B0503020202020204" pitchFamily="34" charset="0"/>
              </a:rPr>
              <a:t>Design Model</a:t>
            </a:r>
          </a:p>
        </p:txBody>
      </p:sp>
      <p:sp>
        <p:nvSpPr>
          <p:cNvPr id="6" name="Rectangle 5">
            <a:extLst>
              <a:ext uri="{FF2B5EF4-FFF2-40B4-BE49-F238E27FC236}">
                <a16:creationId xmlns:a16="http://schemas.microsoft.com/office/drawing/2014/main" id="{971E19F3-6496-4C46-999B-8AAB85A7B7EF}"/>
              </a:ext>
            </a:extLst>
          </p:cNvPr>
          <p:cNvSpPr/>
          <p:nvPr/>
        </p:nvSpPr>
        <p:spPr>
          <a:xfrm>
            <a:off x="4222734" y="5941647"/>
            <a:ext cx="374653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Figure: Shell Fluid </a:t>
            </a:r>
            <a:r>
              <a:rPr lang="en-US" sz="2400" dirty="0">
                <a:ln w="0"/>
                <a:effectLst>
                  <a:outerShdw blurRad="38100" dist="19050" dir="2700000" algn="tl" rotWithShape="0">
                    <a:schemeClr val="dk1">
                      <a:alpha val="40000"/>
                    </a:schemeClr>
                  </a:outerShdw>
                </a:effectLst>
                <a:latin typeface="Agency FB" panose="020B0503020202020204" pitchFamily="34" charset="0"/>
              </a:rPr>
              <a:t>Pressure</a:t>
            </a: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 Contour</a:t>
            </a:r>
          </a:p>
        </p:txBody>
      </p:sp>
      <p:pic>
        <p:nvPicPr>
          <p:cNvPr id="8" name="Content Placeholder 7" descr="A picture containing text&#10;&#10;Description automatically generated">
            <a:extLst>
              <a:ext uri="{FF2B5EF4-FFF2-40B4-BE49-F238E27FC236}">
                <a16:creationId xmlns:a16="http://schemas.microsoft.com/office/drawing/2014/main" id="{266C474B-E251-4C73-8AED-FB3157A782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206" y="2108200"/>
            <a:ext cx="7067914" cy="3760788"/>
          </a:xfrm>
        </p:spPr>
      </p:pic>
    </p:spTree>
    <p:extLst>
      <p:ext uri="{BB962C8B-B14F-4D97-AF65-F5344CB8AC3E}">
        <p14:creationId xmlns:p14="http://schemas.microsoft.com/office/powerpoint/2010/main" val="21034006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94-5A21-4060-A024-6769A9B42071}"/>
              </a:ext>
            </a:extLst>
          </p:cNvPr>
          <p:cNvSpPr>
            <a:spLocks noGrp="1"/>
          </p:cNvSpPr>
          <p:nvPr>
            <p:ph type="title"/>
          </p:nvPr>
        </p:nvSpPr>
        <p:spPr/>
        <p:txBody>
          <a:bodyPr>
            <a:normAutofit/>
          </a:bodyPr>
          <a:lstStyle/>
          <a:p>
            <a:r>
              <a:rPr lang="en-US" sz="4000" dirty="0">
                <a:latin typeface="Agency FB" panose="020B0503020202020204" pitchFamily="34" charset="0"/>
              </a:rPr>
              <a:t>Design Model</a:t>
            </a:r>
          </a:p>
        </p:txBody>
      </p:sp>
      <p:sp>
        <p:nvSpPr>
          <p:cNvPr id="6" name="Rectangle 5">
            <a:extLst>
              <a:ext uri="{FF2B5EF4-FFF2-40B4-BE49-F238E27FC236}">
                <a16:creationId xmlns:a16="http://schemas.microsoft.com/office/drawing/2014/main" id="{971E19F3-6496-4C46-999B-8AAB85A7B7EF}"/>
              </a:ext>
            </a:extLst>
          </p:cNvPr>
          <p:cNvSpPr/>
          <p:nvPr/>
        </p:nvSpPr>
        <p:spPr>
          <a:xfrm>
            <a:off x="4360591" y="5941647"/>
            <a:ext cx="347082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Figure: Shell Fluid </a:t>
            </a:r>
            <a:r>
              <a:rPr lang="en-US" sz="2400" dirty="0">
                <a:ln w="0"/>
                <a:effectLst>
                  <a:outerShdw blurRad="38100" dist="19050" dir="2700000" algn="tl" rotWithShape="0">
                    <a:schemeClr val="dk1">
                      <a:alpha val="40000"/>
                    </a:schemeClr>
                  </a:outerShdw>
                </a:effectLst>
                <a:latin typeface="Agency FB" panose="020B0503020202020204" pitchFamily="34" charset="0"/>
              </a:rPr>
              <a:t>Velocity Profile</a:t>
            </a:r>
            <a:endPar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p:txBody>
      </p:sp>
      <p:pic>
        <p:nvPicPr>
          <p:cNvPr id="7" name="Content Placeholder 6" descr="A picture containing text&#10;&#10;Description automatically generated">
            <a:extLst>
              <a:ext uri="{FF2B5EF4-FFF2-40B4-BE49-F238E27FC236}">
                <a16:creationId xmlns:a16="http://schemas.microsoft.com/office/drawing/2014/main" id="{8BEDF938-0AC5-438E-9EDC-FFDA62F7B2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206" y="2108200"/>
            <a:ext cx="7067914" cy="3760788"/>
          </a:xfrm>
        </p:spPr>
      </p:pic>
    </p:spTree>
    <p:extLst>
      <p:ext uri="{BB962C8B-B14F-4D97-AF65-F5344CB8AC3E}">
        <p14:creationId xmlns:p14="http://schemas.microsoft.com/office/powerpoint/2010/main" val="1158803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94-5A21-4060-A024-6769A9B42071}"/>
              </a:ext>
            </a:extLst>
          </p:cNvPr>
          <p:cNvSpPr>
            <a:spLocks noGrp="1"/>
          </p:cNvSpPr>
          <p:nvPr>
            <p:ph type="title"/>
          </p:nvPr>
        </p:nvSpPr>
        <p:spPr/>
        <p:txBody>
          <a:bodyPr>
            <a:normAutofit/>
          </a:bodyPr>
          <a:lstStyle/>
          <a:p>
            <a:r>
              <a:rPr lang="en-US" sz="4000" dirty="0">
                <a:latin typeface="Agency FB" panose="020B0503020202020204" pitchFamily="34" charset="0"/>
              </a:rPr>
              <a:t>Design Model</a:t>
            </a:r>
          </a:p>
        </p:txBody>
      </p:sp>
      <p:sp>
        <p:nvSpPr>
          <p:cNvPr id="6" name="Rectangle 5">
            <a:extLst>
              <a:ext uri="{FF2B5EF4-FFF2-40B4-BE49-F238E27FC236}">
                <a16:creationId xmlns:a16="http://schemas.microsoft.com/office/drawing/2014/main" id="{971E19F3-6496-4C46-999B-8AAB85A7B7EF}"/>
              </a:ext>
            </a:extLst>
          </p:cNvPr>
          <p:cNvSpPr/>
          <p:nvPr/>
        </p:nvSpPr>
        <p:spPr>
          <a:xfrm>
            <a:off x="4360592" y="5941647"/>
            <a:ext cx="347082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Figure: Shell Fluid </a:t>
            </a:r>
            <a:r>
              <a:rPr lang="en-US" sz="2400" dirty="0">
                <a:ln w="0"/>
                <a:effectLst>
                  <a:outerShdw blurRad="38100" dist="19050" dir="2700000" algn="tl" rotWithShape="0">
                    <a:schemeClr val="dk1">
                      <a:alpha val="40000"/>
                    </a:schemeClr>
                  </a:outerShdw>
                </a:effectLst>
                <a:latin typeface="Agency FB" panose="020B0503020202020204" pitchFamily="34" charset="0"/>
              </a:rPr>
              <a:t>Velocity Profile</a:t>
            </a:r>
            <a:endPar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p:txBody>
      </p:sp>
      <p:pic>
        <p:nvPicPr>
          <p:cNvPr id="8" name="Content Placeholder 7" descr="Chart&#10;&#10;Description automatically generated">
            <a:extLst>
              <a:ext uri="{FF2B5EF4-FFF2-40B4-BE49-F238E27FC236}">
                <a16:creationId xmlns:a16="http://schemas.microsoft.com/office/drawing/2014/main" id="{3C0AB125-5648-4E10-9623-D4583A076E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206" y="2108200"/>
            <a:ext cx="7067914" cy="3760788"/>
          </a:xfrm>
        </p:spPr>
      </p:pic>
    </p:spTree>
    <p:extLst>
      <p:ext uri="{BB962C8B-B14F-4D97-AF65-F5344CB8AC3E}">
        <p14:creationId xmlns:p14="http://schemas.microsoft.com/office/powerpoint/2010/main" val="620074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Workers in a steel plant with ladle">
            <a:extLst>
              <a:ext uri="{FF2B5EF4-FFF2-40B4-BE49-F238E27FC236}">
                <a16:creationId xmlns:a16="http://schemas.microsoft.com/office/drawing/2014/main" id="{F30288ED-7C24-4764-9996-16B847001F92}"/>
              </a:ext>
            </a:extLst>
          </p:cNvPr>
          <p:cNvPicPr>
            <a:picLocks noChangeAspect="1"/>
          </p:cNvPicPr>
          <p:nvPr/>
        </p:nvPicPr>
        <p:blipFill rotWithShape="1">
          <a:blip r:embed="rId2"/>
          <a:srcRect l="5561" r="11796"/>
          <a:stretch/>
        </p:blipFill>
        <p:spPr>
          <a:xfrm>
            <a:off x="16" y="10"/>
            <a:ext cx="7556889" cy="6857990"/>
          </a:xfrm>
          <a:prstGeom prst="rect">
            <a:avLst/>
          </a:prstGeom>
        </p:spPr>
      </p:pic>
      <p:sp>
        <p:nvSpPr>
          <p:cNvPr id="16" name="Rectangle 15">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556905"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D7CDE36-B0E5-4E70-8EC5-8DEA196F3A54}"/>
              </a:ext>
            </a:extLst>
          </p:cNvPr>
          <p:cNvSpPr>
            <a:spLocks noGrp="1"/>
          </p:cNvSpPr>
          <p:nvPr>
            <p:ph type="ctrTitle"/>
          </p:nvPr>
        </p:nvSpPr>
        <p:spPr>
          <a:xfrm>
            <a:off x="7937406" y="640082"/>
            <a:ext cx="4144061" cy="2850320"/>
          </a:xfrm>
        </p:spPr>
        <p:txBody>
          <a:bodyPr>
            <a:normAutofit/>
          </a:bodyPr>
          <a:lstStyle/>
          <a:p>
            <a:r>
              <a:rPr lang="en-US" sz="4400" dirty="0">
                <a:solidFill>
                  <a:srgbClr val="FFFFFF"/>
                </a:solidFill>
                <a:latin typeface="Agency FB" panose="020B0503020202020204" pitchFamily="34" charset="0"/>
              </a:rPr>
              <a:t>Submitted By :</a:t>
            </a:r>
            <a:br>
              <a:rPr lang="en-US" sz="4600" dirty="0">
                <a:solidFill>
                  <a:srgbClr val="FFFFFF"/>
                </a:solidFill>
              </a:rPr>
            </a:br>
            <a:endParaRPr lang="en-US" sz="4600" dirty="0">
              <a:solidFill>
                <a:srgbClr val="FFFFFF"/>
              </a:solidFill>
            </a:endParaRPr>
          </a:p>
        </p:txBody>
      </p:sp>
      <p:sp>
        <p:nvSpPr>
          <p:cNvPr id="3" name="Subtitle 2">
            <a:extLst>
              <a:ext uri="{FF2B5EF4-FFF2-40B4-BE49-F238E27FC236}">
                <a16:creationId xmlns:a16="http://schemas.microsoft.com/office/drawing/2014/main" id="{50B752A2-588B-4C5C-A3F6-B1BE5BEFEE3A}"/>
              </a:ext>
            </a:extLst>
          </p:cNvPr>
          <p:cNvSpPr>
            <a:spLocks noGrp="1"/>
          </p:cNvSpPr>
          <p:nvPr>
            <p:ph type="subTitle" idx="1"/>
          </p:nvPr>
        </p:nvSpPr>
        <p:spPr>
          <a:xfrm>
            <a:off x="8047939" y="3812135"/>
            <a:ext cx="4033528" cy="2719293"/>
          </a:xfrm>
        </p:spPr>
        <p:txBody>
          <a:bodyPr>
            <a:normAutofit/>
          </a:bodyPr>
          <a:lstStyle/>
          <a:p>
            <a:pPr marL="514350" indent="-514350">
              <a:buFont typeface="+mj-lt"/>
              <a:buAutoNum type="arabicPeriod"/>
            </a:pPr>
            <a:r>
              <a:rPr lang="en-US" sz="2000" dirty="0">
                <a:solidFill>
                  <a:srgbClr val="FFFFFF"/>
                </a:solidFill>
                <a:latin typeface="Agency FB" panose="020B0503020202020204" pitchFamily="34" charset="0"/>
              </a:rPr>
              <a:t>Md. Farhan (1710035)</a:t>
            </a:r>
          </a:p>
          <a:p>
            <a:pPr marL="514350" indent="-514350">
              <a:buFont typeface="+mj-lt"/>
              <a:buAutoNum type="arabicPeriod"/>
            </a:pPr>
            <a:r>
              <a:rPr lang="en-US" sz="2000" dirty="0">
                <a:solidFill>
                  <a:srgbClr val="FFFFFF"/>
                </a:solidFill>
                <a:latin typeface="Agency FB" panose="020B0503020202020204" pitchFamily="34" charset="0"/>
              </a:rPr>
              <a:t>Md </a:t>
            </a:r>
            <a:r>
              <a:rPr lang="en-US" sz="2000" dirty="0" err="1">
                <a:solidFill>
                  <a:srgbClr val="FFFFFF"/>
                </a:solidFill>
                <a:latin typeface="Agency FB" panose="020B0503020202020204" pitchFamily="34" charset="0"/>
              </a:rPr>
              <a:t>shahed</a:t>
            </a:r>
            <a:r>
              <a:rPr lang="en-US" sz="2000" dirty="0">
                <a:solidFill>
                  <a:srgbClr val="FFFFFF"/>
                </a:solidFill>
                <a:latin typeface="Agency FB" panose="020B0503020202020204" pitchFamily="34" charset="0"/>
              </a:rPr>
              <a:t> Hossain </a:t>
            </a:r>
            <a:r>
              <a:rPr lang="en-US" sz="2000" dirty="0" err="1">
                <a:solidFill>
                  <a:srgbClr val="FFFFFF"/>
                </a:solidFill>
                <a:latin typeface="Agency FB" panose="020B0503020202020204" pitchFamily="34" charset="0"/>
              </a:rPr>
              <a:t>sohan</a:t>
            </a:r>
            <a:r>
              <a:rPr lang="en-US" sz="2000" dirty="0">
                <a:solidFill>
                  <a:srgbClr val="FFFFFF"/>
                </a:solidFill>
                <a:latin typeface="Agency FB" panose="020B0503020202020204" pitchFamily="34" charset="0"/>
              </a:rPr>
              <a:t> (1710043)</a:t>
            </a:r>
          </a:p>
          <a:p>
            <a:pPr marL="514350" indent="-514350">
              <a:buFont typeface="+mj-lt"/>
              <a:buAutoNum type="arabicPeriod"/>
            </a:pPr>
            <a:r>
              <a:rPr lang="en-US" sz="2000" dirty="0" err="1">
                <a:solidFill>
                  <a:srgbClr val="FFFFFF"/>
                </a:solidFill>
                <a:latin typeface="Agency FB" panose="020B0503020202020204" pitchFamily="34" charset="0"/>
              </a:rPr>
              <a:t>abu</a:t>
            </a:r>
            <a:r>
              <a:rPr lang="en-US" sz="2000" dirty="0">
                <a:solidFill>
                  <a:srgbClr val="FFFFFF"/>
                </a:solidFill>
                <a:latin typeface="Agency FB" panose="020B0503020202020204" pitchFamily="34" charset="0"/>
              </a:rPr>
              <a:t> </a:t>
            </a:r>
            <a:r>
              <a:rPr lang="en-US" sz="2000" dirty="0" err="1">
                <a:solidFill>
                  <a:srgbClr val="FFFFFF"/>
                </a:solidFill>
                <a:latin typeface="Agency FB" panose="020B0503020202020204" pitchFamily="34" charset="0"/>
              </a:rPr>
              <a:t>hanifa</a:t>
            </a:r>
            <a:r>
              <a:rPr lang="en-US" sz="2000" dirty="0">
                <a:solidFill>
                  <a:srgbClr val="FFFFFF"/>
                </a:solidFill>
                <a:latin typeface="Agency FB" panose="020B0503020202020204" pitchFamily="34" charset="0"/>
              </a:rPr>
              <a:t> (1710044)</a:t>
            </a:r>
          </a:p>
          <a:p>
            <a:pPr marL="514350" indent="-514350">
              <a:buFont typeface="+mj-lt"/>
              <a:buAutoNum type="arabicPeriod"/>
            </a:pPr>
            <a:r>
              <a:rPr lang="en-US" sz="2000" dirty="0">
                <a:solidFill>
                  <a:srgbClr val="FFFFFF"/>
                </a:solidFill>
                <a:latin typeface="Agency FB" panose="020B0503020202020204" pitchFamily="34" charset="0"/>
              </a:rPr>
              <a:t>Mehedi </a:t>
            </a:r>
            <a:r>
              <a:rPr lang="en-US" sz="2000" dirty="0" err="1">
                <a:solidFill>
                  <a:srgbClr val="FFFFFF"/>
                </a:solidFill>
                <a:latin typeface="Agency FB" panose="020B0503020202020204" pitchFamily="34" charset="0"/>
              </a:rPr>
              <a:t>hasan</a:t>
            </a:r>
            <a:r>
              <a:rPr lang="en-US" sz="2000" dirty="0">
                <a:solidFill>
                  <a:srgbClr val="FFFFFF"/>
                </a:solidFill>
                <a:latin typeface="Agency FB" panose="020B0503020202020204" pitchFamily="34" charset="0"/>
              </a:rPr>
              <a:t> (1710060)  </a:t>
            </a:r>
          </a:p>
        </p:txBody>
      </p:sp>
      <p:cxnSp>
        <p:nvCxnSpPr>
          <p:cNvPr id="18" name="Straight Connector 17">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85922"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04213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94-5A21-4060-A024-6769A9B42071}"/>
              </a:ext>
            </a:extLst>
          </p:cNvPr>
          <p:cNvSpPr>
            <a:spLocks noGrp="1"/>
          </p:cNvSpPr>
          <p:nvPr>
            <p:ph type="title"/>
          </p:nvPr>
        </p:nvSpPr>
        <p:spPr/>
        <p:txBody>
          <a:bodyPr>
            <a:normAutofit/>
          </a:bodyPr>
          <a:lstStyle/>
          <a:p>
            <a:r>
              <a:rPr lang="en-US" sz="4000" dirty="0">
                <a:latin typeface="Agency FB" panose="020B0503020202020204" pitchFamily="34" charset="0"/>
              </a:rPr>
              <a:t>Design Model</a:t>
            </a:r>
          </a:p>
        </p:txBody>
      </p:sp>
      <p:sp>
        <p:nvSpPr>
          <p:cNvPr id="6" name="Rectangle 5">
            <a:extLst>
              <a:ext uri="{FF2B5EF4-FFF2-40B4-BE49-F238E27FC236}">
                <a16:creationId xmlns:a16="http://schemas.microsoft.com/office/drawing/2014/main" id="{971E19F3-6496-4C46-999B-8AAB85A7B7EF}"/>
              </a:ext>
            </a:extLst>
          </p:cNvPr>
          <p:cNvSpPr/>
          <p:nvPr/>
        </p:nvSpPr>
        <p:spPr>
          <a:xfrm>
            <a:off x="4360591" y="5941647"/>
            <a:ext cx="3470822"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Figure: Shell Fluid </a:t>
            </a:r>
            <a:r>
              <a:rPr lang="en-US" sz="2400" dirty="0">
                <a:ln w="0"/>
                <a:effectLst>
                  <a:outerShdw blurRad="38100" dist="19050" dir="2700000" algn="tl" rotWithShape="0">
                    <a:schemeClr val="dk1">
                      <a:alpha val="40000"/>
                    </a:schemeClr>
                  </a:outerShdw>
                </a:effectLst>
                <a:latin typeface="Agency FB" panose="020B0503020202020204" pitchFamily="34" charset="0"/>
              </a:rPr>
              <a:t>Velocity Profile</a:t>
            </a:r>
            <a:endPar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p:txBody>
      </p:sp>
      <p:pic>
        <p:nvPicPr>
          <p:cNvPr id="7" name="Content Placeholder 6" descr="A picture containing text&#10;&#10;Description automatically generated">
            <a:extLst>
              <a:ext uri="{FF2B5EF4-FFF2-40B4-BE49-F238E27FC236}">
                <a16:creationId xmlns:a16="http://schemas.microsoft.com/office/drawing/2014/main" id="{27626F3F-2366-42D1-BEF1-0D376B5030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206" y="2108200"/>
            <a:ext cx="7067914" cy="3760788"/>
          </a:xfrm>
        </p:spPr>
      </p:pic>
    </p:spTree>
    <p:extLst>
      <p:ext uri="{BB962C8B-B14F-4D97-AF65-F5344CB8AC3E}">
        <p14:creationId xmlns:p14="http://schemas.microsoft.com/office/powerpoint/2010/main" val="1399408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94-5A21-4060-A024-6769A9B42071}"/>
              </a:ext>
            </a:extLst>
          </p:cNvPr>
          <p:cNvSpPr>
            <a:spLocks noGrp="1"/>
          </p:cNvSpPr>
          <p:nvPr>
            <p:ph type="title"/>
          </p:nvPr>
        </p:nvSpPr>
        <p:spPr/>
        <p:txBody>
          <a:bodyPr>
            <a:normAutofit/>
          </a:bodyPr>
          <a:lstStyle/>
          <a:p>
            <a:r>
              <a:rPr lang="en-US" sz="4000" dirty="0">
                <a:latin typeface="Agency FB" panose="020B0503020202020204" pitchFamily="34" charset="0"/>
              </a:rPr>
              <a:t>Design Model</a:t>
            </a:r>
          </a:p>
        </p:txBody>
      </p:sp>
      <p:sp>
        <p:nvSpPr>
          <p:cNvPr id="6" name="Rectangle 5">
            <a:extLst>
              <a:ext uri="{FF2B5EF4-FFF2-40B4-BE49-F238E27FC236}">
                <a16:creationId xmlns:a16="http://schemas.microsoft.com/office/drawing/2014/main" id="{971E19F3-6496-4C46-999B-8AAB85A7B7EF}"/>
              </a:ext>
            </a:extLst>
          </p:cNvPr>
          <p:cNvSpPr/>
          <p:nvPr/>
        </p:nvSpPr>
        <p:spPr>
          <a:xfrm>
            <a:off x="4488833" y="5941647"/>
            <a:ext cx="3214341"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Figure: Shell </a:t>
            </a:r>
            <a:r>
              <a:rPr lang="en-US" sz="2400" dirty="0">
                <a:ln w="0"/>
                <a:effectLst>
                  <a:outerShdw blurRad="38100" dist="19050" dir="2700000" algn="tl" rotWithShape="0">
                    <a:schemeClr val="dk1">
                      <a:alpha val="40000"/>
                    </a:schemeClr>
                  </a:outerShdw>
                </a:effectLst>
                <a:latin typeface="Agency FB" panose="020B0503020202020204" pitchFamily="34" charset="0"/>
              </a:rPr>
              <a:t>Wall Temperature</a:t>
            </a:r>
            <a:endPar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endParaRPr>
          </a:p>
        </p:txBody>
      </p:sp>
      <p:pic>
        <p:nvPicPr>
          <p:cNvPr id="8" name="Content Placeholder 7" descr="A picture containing graphical user interface&#10;&#10;Description automatically generated">
            <a:extLst>
              <a:ext uri="{FF2B5EF4-FFF2-40B4-BE49-F238E27FC236}">
                <a16:creationId xmlns:a16="http://schemas.microsoft.com/office/drawing/2014/main" id="{88DBAB44-021F-4F47-B5A1-F80C13F710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206" y="2108200"/>
            <a:ext cx="7067914" cy="3760788"/>
          </a:xfrm>
        </p:spPr>
      </p:pic>
    </p:spTree>
    <p:extLst>
      <p:ext uri="{BB962C8B-B14F-4D97-AF65-F5344CB8AC3E}">
        <p14:creationId xmlns:p14="http://schemas.microsoft.com/office/powerpoint/2010/main" val="2231594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94-5A21-4060-A024-6769A9B42071}"/>
              </a:ext>
            </a:extLst>
          </p:cNvPr>
          <p:cNvSpPr>
            <a:spLocks noGrp="1"/>
          </p:cNvSpPr>
          <p:nvPr>
            <p:ph type="title"/>
          </p:nvPr>
        </p:nvSpPr>
        <p:spPr/>
        <p:txBody>
          <a:bodyPr>
            <a:normAutofit/>
          </a:bodyPr>
          <a:lstStyle/>
          <a:p>
            <a:r>
              <a:rPr lang="en-US" sz="4000" dirty="0">
                <a:latin typeface="Agency FB" panose="020B0503020202020204" pitchFamily="34" charset="0"/>
              </a:rPr>
              <a:t>Design Model</a:t>
            </a:r>
          </a:p>
        </p:txBody>
      </p:sp>
      <p:sp>
        <p:nvSpPr>
          <p:cNvPr id="6" name="Rectangle 5">
            <a:extLst>
              <a:ext uri="{FF2B5EF4-FFF2-40B4-BE49-F238E27FC236}">
                <a16:creationId xmlns:a16="http://schemas.microsoft.com/office/drawing/2014/main" id="{971E19F3-6496-4C46-999B-8AAB85A7B7EF}"/>
              </a:ext>
            </a:extLst>
          </p:cNvPr>
          <p:cNvSpPr/>
          <p:nvPr/>
        </p:nvSpPr>
        <p:spPr>
          <a:xfrm>
            <a:off x="4560166" y="5941647"/>
            <a:ext cx="3071675"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Figure: </a:t>
            </a:r>
            <a:r>
              <a:rPr lang="en-US" sz="2400" dirty="0">
                <a:ln w="0"/>
                <a:effectLst>
                  <a:outerShdw blurRad="38100" dist="19050" dir="2700000" algn="tl" rotWithShape="0">
                    <a:schemeClr val="dk1">
                      <a:alpha val="40000"/>
                    </a:schemeClr>
                  </a:outerShdw>
                </a:effectLst>
                <a:latin typeface="Agency FB" panose="020B0503020202020204" pitchFamily="34" charset="0"/>
              </a:rPr>
              <a:t>T</a:t>
            </a: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emperature Contour</a:t>
            </a:r>
          </a:p>
        </p:txBody>
      </p:sp>
      <p:pic>
        <p:nvPicPr>
          <p:cNvPr id="7" name="Content Placeholder 6" descr="Chart&#10;&#10;Description automatically generated with medium confidence">
            <a:extLst>
              <a:ext uri="{FF2B5EF4-FFF2-40B4-BE49-F238E27FC236}">
                <a16:creationId xmlns:a16="http://schemas.microsoft.com/office/drawing/2014/main" id="{CC7CCCC1-0D60-4F1E-9604-08C3B87CBCA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206" y="2108200"/>
            <a:ext cx="7067914" cy="3760788"/>
          </a:xfrm>
        </p:spPr>
      </p:pic>
    </p:spTree>
    <p:extLst>
      <p:ext uri="{BB962C8B-B14F-4D97-AF65-F5344CB8AC3E}">
        <p14:creationId xmlns:p14="http://schemas.microsoft.com/office/powerpoint/2010/main" val="1786747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94-5A21-4060-A024-6769A9B42071}"/>
              </a:ext>
            </a:extLst>
          </p:cNvPr>
          <p:cNvSpPr>
            <a:spLocks noGrp="1"/>
          </p:cNvSpPr>
          <p:nvPr>
            <p:ph type="title"/>
          </p:nvPr>
        </p:nvSpPr>
        <p:spPr/>
        <p:txBody>
          <a:bodyPr>
            <a:normAutofit/>
          </a:bodyPr>
          <a:lstStyle/>
          <a:p>
            <a:r>
              <a:rPr lang="en-US" sz="4000" dirty="0">
                <a:latin typeface="Agency FB" panose="020B0503020202020204" pitchFamily="34" charset="0"/>
              </a:rPr>
              <a:t>Design Model</a:t>
            </a:r>
          </a:p>
        </p:txBody>
      </p:sp>
      <p:sp>
        <p:nvSpPr>
          <p:cNvPr id="6" name="Rectangle 5">
            <a:extLst>
              <a:ext uri="{FF2B5EF4-FFF2-40B4-BE49-F238E27FC236}">
                <a16:creationId xmlns:a16="http://schemas.microsoft.com/office/drawing/2014/main" id="{971E19F3-6496-4C46-999B-8AAB85A7B7EF}"/>
              </a:ext>
            </a:extLst>
          </p:cNvPr>
          <p:cNvSpPr/>
          <p:nvPr/>
        </p:nvSpPr>
        <p:spPr>
          <a:xfrm>
            <a:off x="3147126" y="5941647"/>
            <a:ext cx="5897768"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Figure: </a:t>
            </a:r>
            <a:r>
              <a:rPr lang="en-US" sz="2400" dirty="0">
                <a:ln w="0"/>
                <a:effectLst>
                  <a:outerShdw blurRad="38100" dist="19050" dir="2700000" algn="tl" rotWithShape="0">
                    <a:schemeClr val="dk1">
                      <a:alpha val="40000"/>
                    </a:schemeClr>
                  </a:outerShdw>
                </a:effectLst>
                <a:latin typeface="Agency FB" panose="020B0503020202020204" pitchFamily="34" charset="0"/>
              </a:rPr>
              <a:t>Tube Wall and Baffle</a:t>
            </a: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 Temperature (Isometric View) </a:t>
            </a:r>
          </a:p>
        </p:txBody>
      </p:sp>
      <p:pic>
        <p:nvPicPr>
          <p:cNvPr id="8" name="Content Placeholder 7" descr="A picture containing text, writing implement, stationary, pencil&#10;&#10;Description automatically generated">
            <a:extLst>
              <a:ext uri="{FF2B5EF4-FFF2-40B4-BE49-F238E27FC236}">
                <a16:creationId xmlns:a16="http://schemas.microsoft.com/office/drawing/2014/main" id="{273CF213-DEAF-4035-AFAB-95628678F8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206" y="2108200"/>
            <a:ext cx="7067914" cy="3760788"/>
          </a:xfrm>
        </p:spPr>
      </p:pic>
    </p:spTree>
    <p:extLst>
      <p:ext uri="{BB962C8B-B14F-4D97-AF65-F5344CB8AC3E}">
        <p14:creationId xmlns:p14="http://schemas.microsoft.com/office/powerpoint/2010/main" val="35565965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1FC94-5A21-4060-A024-6769A9B42071}"/>
              </a:ext>
            </a:extLst>
          </p:cNvPr>
          <p:cNvSpPr>
            <a:spLocks noGrp="1"/>
          </p:cNvSpPr>
          <p:nvPr>
            <p:ph type="title"/>
          </p:nvPr>
        </p:nvSpPr>
        <p:spPr/>
        <p:txBody>
          <a:bodyPr>
            <a:normAutofit/>
          </a:bodyPr>
          <a:lstStyle/>
          <a:p>
            <a:r>
              <a:rPr lang="en-US" sz="4000" dirty="0">
                <a:latin typeface="Agency FB" panose="020B0503020202020204" pitchFamily="34" charset="0"/>
              </a:rPr>
              <a:t>Design Model</a:t>
            </a:r>
          </a:p>
        </p:txBody>
      </p:sp>
      <p:sp>
        <p:nvSpPr>
          <p:cNvPr id="6" name="Rectangle 5">
            <a:extLst>
              <a:ext uri="{FF2B5EF4-FFF2-40B4-BE49-F238E27FC236}">
                <a16:creationId xmlns:a16="http://schemas.microsoft.com/office/drawing/2014/main" id="{971E19F3-6496-4C46-999B-8AAB85A7B7EF}"/>
              </a:ext>
            </a:extLst>
          </p:cNvPr>
          <p:cNvSpPr/>
          <p:nvPr/>
        </p:nvSpPr>
        <p:spPr>
          <a:xfrm>
            <a:off x="3353909" y="5941647"/>
            <a:ext cx="5484194" cy="461665"/>
          </a:xfrm>
          <a:prstGeom prst="rect">
            <a:avLst/>
          </a:prstGeom>
          <a:noFill/>
        </p:spPr>
        <p:txBody>
          <a:bodyPr wrap="none" lIns="91440" tIns="45720" rIns="91440" bIns="45720">
            <a:spAutoFit/>
          </a:bodyPr>
          <a:lstStyle/>
          <a:p>
            <a:pPr algn="ct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Figure: </a:t>
            </a:r>
            <a:r>
              <a:rPr lang="en-US" sz="2400" dirty="0">
                <a:ln w="0"/>
                <a:effectLst>
                  <a:outerShdw blurRad="38100" dist="19050" dir="2700000" algn="tl" rotWithShape="0">
                    <a:schemeClr val="dk1">
                      <a:alpha val="40000"/>
                    </a:schemeClr>
                  </a:outerShdw>
                </a:effectLst>
                <a:latin typeface="Agency FB" panose="020B0503020202020204" pitchFamily="34" charset="0"/>
              </a:rPr>
              <a:t>Tube Wall and Baffle</a:t>
            </a:r>
            <a:r>
              <a:rPr lang="en-US" sz="2400" b="0" cap="none" spc="0" dirty="0">
                <a:ln w="0"/>
                <a:solidFill>
                  <a:schemeClr val="tx1"/>
                </a:solidFill>
                <a:effectLst>
                  <a:outerShdw blurRad="38100" dist="19050" dir="2700000" algn="tl" rotWithShape="0">
                    <a:schemeClr val="dk1">
                      <a:alpha val="40000"/>
                    </a:schemeClr>
                  </a:outerShdw>
                </a:effectLst>
                <a:latin typeface="Agency FB" panose="020B0503020202020204" pitchFamily="34" charset="0"/>
              </a:rPr>
              <a:t> Temperature (Front View) </a:t>
            </a:r>
          </a:p>
        </p:txBody>
      </p:sp>
      <p:pic>
        <p:nvPicPr>
          <p:cNvPr id="7" name="Content Placeholder 6" descr="Chart&#10;&#10;Description automatically generated">
            <a:extLst>
              <a:ext uri="{FF2B5EF4-FFF2-40B4-BE49-F238E27FC236}">
                <a16:creationId xmlns:a16="http://schemas.microsoft.com/office/drawing/2014/main" id="{C6ED032B-571C-479C-B1DF-F68BD84175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2206" y="2108200"/>
            <a:ext cx="7067914" cy="3760788"/>
          </a:xfrm>
        </p:spPr>
      </p:pic>
    </p:spTree>
    <p:extLst>
      <p:ext uri="{BB962C8B-B14F-4D97-AF65-F5344CB8AC3E}">
        <p14:creationId xmlns:p14="http://schemas.microsoft.com/office/powerpoint/2010/main" val="2216746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a:extLst>
              <a:ext uri="{FF2B5EF4-FFF2-40B4-BE49-F238E27FC236}">
                <a16:creationId xmlns:a16="http://schemas.microsoft.com/office/drawing/2014/main" id="{9622F042-B84D-4600-B4B2-583D5730564E}"/>
              </a:ext>
            </a:extLst>
          </p:cNvPr>
          <p:cNvGraphicFramePr>
            <a:graphicFrameLocks noGrp="1"/>
          </p:cNvGraphicFramePr>
          <p:nvPr>
            <p:extLst>
              <p:ext uri="{D42A27DB-BD31-4B8C-83A1-F6EECF244321}">
                <p14:modId xmlns:p14="http://schemas.microsoft.com/office/powerpoint/2010/main" val="1546019843"/>
              </p:ext>
            </p:extLst>
          </p:nvPr>
        </p:nvGraphicFramePr>
        <p:xfrm>
          <a:off x="2451371" y="111943"/>
          <a:ext cx="7286016" cy="6201675"/>
        </p:xfrm>
        <a:graphic>
          <a:graphicData uri="http://schemas.openxmlformats.org/drawingml/2006/table">
            <a:tbl>
              <a:tblPr firstRow="1" bandRow="1">
                <a:tableStyleId>{2D5ABB26-0587-4C30-8999-92F81FD0307C}</a:tableStyleId>
              </a:tblPr>
              <a:tblGrid>
                <a:gridCol w="2262377">
                  <a:extLst>
                    <a:ext uri="{9D8B030D-6E8A-4147-A177-3AD203B41FA5}">
                      <a16:colId xmlns:a16="http://schemas.microsoft.com/office/drawing/2014/main" val="20000"/>
                    </a:ext>
                  </a:extLst>
                </a:gridCol>
                <a:gridCol w="1416613">
                  <a:extLst>
                    <a:ext uri="{9D8B030D-6E8A-4147-A177-3AD203B41FA5}">
                      <a16:colId xmlns:a16="http://schemas.microsoft.com/office/drawing/2014/main" val="20001"/>
                    </a:ext>
                  </a:extLst>
                </a:gridCol>
                <a:gridCol w="979986">
                  <a:extLst>
                    <a:ext uri="{9D8B030D-6E8A-4147-A177-3AD203B41FA5}">
                      <a16:colId xmlns:a16="http://schemas.microsoft.com/office/drawing/2014/main" val="20002"/>
                    </a:ext>
                  </a:extLst>
                </a:gridCol>
                <a:gridCol w="81665">
                  <a:extLst>
                    <a:ext uri="{9D8B030D-6E8A-4147-A177-3AD203B41FA5}">
                      <a16:colId xmlns:a16="http://schemas.microsoft.com/office/drawing/2014/main" val="20003"/>
                    </a:ext>
                  </a:extLst>
                </a:gridCol>
                <a:gridCol w="2545375">
                  <a:extLst>
                    <a:ext uri="{9D8B030D-6E8A-4147-A177-3AD203B41FA5}">
                      <a16:colId xmlns:a16="http://schemas.microsoft.com/office/drawing/2014/main" val="20004"/>
                    </a:ext>
                  </a:extLst>
                </a:gridCol>
              </a:tblGrid>
              <a:tr h="525523">
                <a:tc gridSpan="5">
                  <a:txBody>
                    <a:bodyPr/>
                    <a:lstStyle/>
                    <a:p>
                      <a:pPr marL="1733550">
                        <a:lnSpc>
                          <a:spcPts val="1355"/>
                        </a:lnSpc>
                        <a:tabLst>
                          <a:tab pos="5352415" algn="l"/>
                        </a:tabLst>
                      </a:pPr>
                      <a:r>
                        <a:rPr sz="1200" b="1" spc="-5" dirty="0">
                          <a:latin typeface="Arial"/>
                          <a:cs typeface="Arial"/>
                        </a:rPr>
                        <a:t>Output</a:t>
                      </a:r>
                      <a:r>
                        <a:rPr sz="1200" b="1" spc="5" dirty="0">
                          <a:latin typeface="Arial"/>
                          <a:cs typeface="Arial"/>
                        </a:rPr>
                        <a:t> </a:t>
                      </a:r>
                      <a:r>
                        <a:rPr sz="1200" b="1" spc="-5" dirty="0">
                          <a:latin typeface="Arial"/>
                          <a:cs typeface="Arial"/>
                        </a:rPr>
                        <a:t>Summary	</a:t>
                      </a:r>
                      <a:r>
                        <a:rPr sz="1350" spc="-7" baseline="9259" dirty="0">
                          <a:latin typeface="Arial"/>
                          <a:cs typeface="Arial"/>
                        </a:rPr>
                        <a:t>Page</a:t>
                      </a:r>
                      <a:r>
                        <a:rPr sz="1350" spc="-120" baseline="9259" dirty="0">
                          <a:latin typeface="Arial"/>
                          <a:cs typeface="Arial"/>
                        </a:rPr>
                        <a:t> </a:t>
                      </a:r>
                      <a:r>
                        <a:rPr sz="1350" baseline="9259" dirty="0">
                          <a:latin typeface="Arial"/>
                          <a:cs typeface="Arial"/>
                        </a:rPr>
                        <a:t>1</a:t>
                      </a:r>
                      <a:endParaRPr sz="1350" baseline="9259">
                        <a:latin typeface="Arial"/>
                        <a:cs typeface="Arial"/>
                      </a:endParaRPr>
                    </a:p>
                    <a:p>
                      <a:pPr marL="1725930">
                        <a:lnSpc>
                          <a:spcPct val="100000"/>
                        </a:lnSpc>
                        <a:spcBef>
                          <a:spcPts val="60"/>
                        </a:spcBef>
                      </a:pPr>
                      <a:r>
                        <a:rPr sz="900" spc="-5" dirty="0">
                          <a:latin typeface="Arial"/>
                          <a:cs typeface="Arial"/>
                        </a:rPr>
                        <a:t>Released </a:t>
                      </a:r>
                      <a:r>
                        <a:rPr sz="900" dirty="0">
                          <a:latin typeface="Arial"/>
                          <a:cs typeface="Arial"/>
                        </a:rPr>
                        <a:t>to the </a:t>
                      </a:r>
                      <a:r>
                        <a:rPr sz="900" spc="-5" dirty="0">
                          <a:latin typeface="Arial"/>
                          <a:cs typeface="Arial"/>
                        </a:rPr>
                        <a:t>following</a:t>
                      </a:r>
                      <a:r>
                        <a:rPr sz="900" spc="-25" dirty="0">
                          <a:latin typeface="Arial"/>
                          <a:cs typeface="Arial"/>
                        </a:rPr>
                        <a:t> </a:t>
                      </a:r>
                      <a:r>
                        <a:rPr sz="900" spc="-5" dirty="0">
                          <a:latin typeface="Arial"/>
                          <a:cs typeface="Arial"/>
                        </a:rPr>
                        <a:t>company:</a:t>
                      </a:r>
                      <a:endParaRPr sz="900">
                        <a:latin typeface="Arial"/>
                        <a:cs typeface="Arial"/>
                      </a:endParaRPr>
                    </a:p>
                    <a:p>
                      <a:pPr marL="1789430" marR="2614930">
                        <a:lnSpc>
                          <a:spcPts val="1040"/>
                        </a:lnSpc>
                        <a:spcBef>
                          <a:spcPts val="105"/>
                        </a:spcBef>
                      </a:pPr>
                      <a:r>
                        <a:rPr sz="900" i="1" spc="-5" dirty="0">
                          <a:latin typeface="Arial"/>
                          <a:cs typeface="Arial"/>
                        </a:rPr>
                        <a:t>Heat Equipment Designer  Mehedi</a:t>
                      </a:r>
                      <a:r>
                        <a:rPr sz="900" i="1" spc="-15" dirty="0">
                          <a:latin typeface="Arial"/>
                          <a:cs typeface="Arial"/>
                        </a:rPr>
                        <a:t> </a:t>
                      </a:r>
                      <a:r>
                        <a:rPr sz="900" i="1" dirty="0">
                          <a:latin typeface="Arial"/>
                          <a:cs typeface="Arial"/>
                        </a:rPr>
                        <a:t>Hasan</a:t>
                      </a:r>
                      <a:endParaRPr sz="900">
                        <a:latin typeface="Arial"/>
                        <a:cs typeface="Arial"/>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31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93926">
                <a:tc gridSpan="5">
                  <a:txBody>
                    <a:bodyPr/>
                    <a:lstStyle/>
                    <a:p>
                      <a:pPr marL="12700">
                        <a:lnSpc>
                          <a:spcPts val="1025"/>
                        </a:lnSpc>
                        <a:tabLst>
                          <a:tab pos="5186680" algn="l"/>
                        </a:tabLst>
                      </a:pPr>
                      <a:r>
                        <a:rPr sz="900" spc="-5" dirty="0">
                          <a:latin typeface="Arial"/>
                          <a:cs typeface="Arial"/>
                        </a:rPr>
                        <a:t>Xist 7.3.2 2/23/2022 11:26</a:t>
                      </a:r>
                      <a:r>
                        <a:rPr sz="900" spc="50" dirty="0">
                          <a:latin typeface="Arial"/>
                          <a:cs typeface="Arial"/>
                        </a:rPr>
                        <a:t> </a:t>
                      </a:r>
                      <a:r>
                        <a:rPr sz="900" spc="-5" dirty="0">
                          <a:latin typeface="Arial"/>
                          <a:cs typeface="Arial"/>
                        </a:rPr>
                        <a:t>SN:</a:t>
                      </a:r>
                      <a:r>
                        <a:rPr sz="900" spc="10" dirty="0">
                          <a:latin typeface="Arial"/>
                          <a:cs typeface="Arial"/>
                        </a:rPr>
                        <a:t> </a:t>
                      </a:r>
                      <a:r>
                        <a:rPr sz="900" spc="-5" dirty="0">
                          <a:latin typeface="Arial"/>
                          <a:cs typeface="Arial"/>
                        </a:rPr>
                        <a:t>46639-	</a:t>
                      </a:r>
                      <a:r>
                        <a:rPr sz="1350" b="1" spc="-7" baseline="3086" dirty="0">
                          <a:latin typeface="Arial"/>
                          <a:cs typeface="Arial"/>
                        </a:rPr>
                        <a:t>SI</a:t>
                      </a:r>
                      <a:r>
                        <a:rPr sz="1350" b="1" spc="-22" baseline="3086" dirty="0">
                          <a:latin typeface="Arial"/>
                          <a:cs typeface="Arial"/>
                        </a:rPr>
                        <a:t> </a:t>
                      </a:r>
                      <a:r>
                        <a:rPr sz="1350" b="1" spc="-7" baseline="3086" dirty="0">
                          <a:latin typeface="Arial"/>
                          <a:cs typeface="Arial"/>
                        </a:rPr>
                        <a:t>Units</a:t>
                      </a:r>
                      <a:endParaRPr sz="1350" baseline="3086">
                        <a:latin typeface="Arial"/>
                        <a:cs typeface="Arial"/>
                      </a:endParaRPr>
                    </a:p>
                    <a:p>
                      <a:pPr>
                        <a:lnSpc>
                          <a:spcPct val="100000"/>
                        </a:lnSpc>
                      </a:pPr>
                      <a:endParaRPr sz="1000">
                        <a:latin typeface="Times New Roman"/>
                        <a:cs typeface="Times New Roman"/>
                      </a:endParaRPr>
                    </a:p>
                    <a:p>
                      <a:pPr>
                        <a:lnSpc>
                          <a:spcPct val="100000"/>
                        </a:lnSpc>
                        <a:spcBef>
                          <a:spcPts val="10"/>
                        </a:spcBef>
                      </a:pPr>
                      <a:endParaRPr sz="900">
                        <a:latin typeface="Times New Roman"/>
                        <a:cs typeface="Times New Roman"/>
                      </a:endParaRPr>
                    </a:p>
                    <a:p>
                      <a:pPr marL="12700">
                        <a:lnSpc>
                          <a:spcPct val="100000"/>
                        </a:lnSpc>
                      </a:pPr>
                      <a:r>
                        <a:rPr sz="900" spc="-5" dirty="0">
                          <a:latin typeface="Arial"/>
                          <a:cs typeface="Arial"/>
                        </a:rPr>
                        <a:t>Rating </a:t>
                      </a:r>
                      <a:r>
                        <a:rPr sz="900" dirty="0">
                          <a:latin typeface="Arial"/>
                          <a:cs typeface="Arial"/>
                        </a:rPr>
                        <a:t>- </a:t>
                      </a:r>
                      <a:r>
                        <a:rPr sz="900" spc="-5" dirty="0">
                          <a:latin typeface="Arial"/>
                          <a:cs typeface="Arial"/>
                        </a:rPr>
                        <a:t>Horizontal Countercurrent Flow </a:t>
                      </a:r>
                      <a:r>
                        <a:rPr sz="900" spc="-10" dirty="0">
                          <a:latin typeface="Arial"/>
                          <a:cs typeface="Arial"/>
                        </a:rPr>
                        <a:t>TEMA </a:t>
                      </a:r>
                      <a:r>
                        <a:rPr sz="900" spc="-5" dirty="0">
                          <a:latin typeface="Arial"/>
                          <a:cs typeface="Arial"/>
                        </a:rPr>
                        <a:t>AES Shell </a:t>
                      </a:r>
                      <a:r>
                        <a:rPr sz="900" dirty="0">
                          <a:latin typeface="Arial"/>
                          <a:cs typeface="Arial"/>
                        </a:rPr>
                        <a:t>With </a:t>
                      </a:r>
                      <a:r>
                        <a:rPr sz="900" spc="-5" dirty="0">
                          <a:latin typeface="Arial"/>
                          <a:cs typeface="Arial"/>
                        </a:rPr>
                        <a:t>Single helical</a:t>
                      </a:r>
                      <a:r>
                        <a:rPr sz="900" spc="15" dirty="0">
                          <a:latin typeface="Arial"/>
                          <a:cs typeface="Arial"/>
                        </a:rPr>
                        <a:t> </a:t>
                      </a:r>
                      <a:r>
                        <a:rPr sz="900" spc="-5" dirty="0">
                          <a:latin typeface="Arial"/>
                          <a:cs typeface="Arial"/>
                        </a:rPr>
                        <a:t>Baffles</a:t>
                      </a:r>
                      <a:endParaRPr sz="900">
                        <a:latin typeface="Arial"/>
                        <a:cs typeface="Arial"/>
                      </a:endParaRPr>
                    </a:p>
                  </a:txBody>
                  <a:tcPr marL="0" marR="0" marT="0" marB="0">
                    <a:lnL w="3175">
                      <a:solidFill>
                        <a:srgbClr val="000000"/>
                      </a:solidFill>
                      <a:prstDash val="solid"/>
                    </a:lnL>
                    <a:lnR w="3175">
                      <a:solidFill>
                        <a:srgbClr val="000000"/>
                      </a:solidFill>
                      <a:prstDash val="solid"/>
                    </a:lnR>
                    <a:lnT w="3175">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273733">
                <a:tc gridSpan="5">
                  <a:txBody>
                    <a:bodyPr/>
                    <a:lstStyle/>
                    <a:p>
                      <a:pPr marL="12700" marR="2581910">
                        <a:lnSpc>
                          <a:spcPct val="102200"/>
                        </a:lnSpc>
                        <a:spcBef>
                          <a:spcPts val="75"/>
                        </a:spcBef>
                      </a:pPr>
                      <a:r>
                        <a:rPr sz="900" b="1" spc="-5" dirty="0">
                          <a:solidFill>
                            <a:srgbClr val="808000"/>
                          </a:solidFill>
                          <a:latin typeface="Arial"/>
                          <a:cs typeface="Arial"/>
                        </a:rPr>
                        <a:t>See Da</a:t>
                      </a:r>
                      <a:r>
                        <a:rPr lang="en-US" sz="900" b="1" spc="-5" dirty="0">
                          <a:solidFill>
                            <a:srgbClr val="808000"/>
                          </a:solidFill>
                          <a:latin typeface="Arial"/>
                          <a:cs typeface="Arial"/>
                        </a:rPr>
                        <a:t>ta Check Messages.</a:t>
                      </a:r>
                    </a:p>
                    <a:p>
                      <a:pPr marL="12700" marR="2581910">
                        <a:lnSpc>
                          <a:spcPct val="102200"/>
                        </a:lnSpc>
                        <a:spcBef>
                          <a:spcPts val="75"/>
                        </a:spcBef>
                      </a:pPr>
                      <a:r>
                        <a:rPr sz="900" b="1" spc="-5" dirty="0">
                          <a:solidFill>
                            <a:srgbClr val="808000"/>
                          </a:solidFill>
                          <a:latin typeface="Arial"/>
                          <a:cs typeface="Arial"/>
                        </a:rPr>
                        <a:t>See Runtime Message</a:t>
                      </a:r>
                      <a:r>
                        <a:rPr lang="en-US" sz="900" b="1" spc="-5" dirty="0">
                          <a:solidFill>
                            <a:srgbClr val="808000"/>
                          </a:solidFill>
                          <a:latin typeface="Arial"/>
                          <a:cs typeface="Arial"/>
                        </a:rPr>
                        <a:t>s.</a:t>
                      </a:r>
                      <a:endParaRPr sz="900" dirty="0">
                        <a:latin typeface="Arial"/>
                        <a:cs typeface="Arial"/>
                      </a:endParaRPr>
                    </a:p>
                  </a:txBody>
                  <a:tcPr marL="0" marR="0" marT="9525" marB="0">
                    <a:lnL w="3175">
                      <a:solidFill>
                        <a:srgbClr val="000000"/>
                      </a:solidFill>
                      <a:prstDash val="solid"/>
                    </a:lnL>
                    <a:lnR w="3175">
                      <a:solidFill>
                        <a:srgbClr val="000000"/>
                      </a:solidFill>
                      <a:prstDash val="solid"/>
                    </a:lnR>
                    <a:lnT w="28575">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2"/>
                  </a:ext>
                </a:extLst>
              </a:tr>
              <a:tr h="180366">
                <a:tc gridSpan="3">
                  <a:txBody>
                    <a:bodyPr/>
                    <a:lstStyle/>
                    <a:p>
                      <a:pPr marL="316230">
                        <a:lnSpc>
                          <a:spcPct val="100000"/>
                        </a:lnSpc>
                        <a:spcBef>
                          <a:spcPts val="305"/>
                        </a:spcBef>
                        <a:tabLst>
                          <a:tab pos="2357755" algn="l"/>
                        </a:tabLst>
                      </a:pPr>
                      <a:r>
                        <a:rPr sz="900" b="1" spc="-5" dirty="0">
                          <a:latin typeface="Arial"/>
                          <a:cs typeface="Arial"/>
                        </a:rPr>
                        <a:t>Process</a:t>
                      </a:r>
                      <a:r>
                        <a:rPr sz="900" b="1" spc="5" dirty="0">
                          <a:latin typeface="Arial"/>
                          <a:cs typeface="Arial"/>
                        </a:rPr>
                        <a:t> </a:t>
                      </a:r>
                      <a:r>
                        <a:rPr sz="900" b="1" spc="-5" dirty="0">
                          <a:latin typeface="Arial"/>
                          <a:cs typeface="Arial"/>
                        </a:rPr>
                        <a:t>Conditions	Hot Shellside</a:t>
                      </a:r>
                      <a:endParaRPr sz="900">
                        <a:latin typeface="Arial"/>
                        <a:cs typeface="Arial"/>
                      </a:endParaRPr>
                    </a:p>
                  </a:txBody>
                  <a:tcPr marL="0" marR="0" marT="38735" marB="0">
                    <a:lnL w="3175">
                      <a:solidFill>
                        <a:srgbClr val="000000"/>
                      </a:solidFill>
                      <a:prstDash val="solid"/>
                    </a:lnL>
                    <a:lnR w="12700">
                      <a:solidFill>
                        <a:srgbClr val="000000"/>
                      </a:solidFill>
                      <a:prstDash val="solid"/>
                    </a:lnR>
                    <a:lnT w="28575">
                      <a:solidFill>
                        <a:srgbClr val="000000"/>
                      </a:solidFill>
                      <a:prstDash val="solid"/>
                    </a:lnT>
                  </a:tcPr>
                </a:tc>
                <a:tc hMerge="1">
                  <a:txBody>
                    <a:bodyPr/>
                    <a:lstStyle/>
                    <a:p>
                      <a:endParaRPr/>
                    </a:p>
                  </a:txBody>
                  <a:tcPr marL="0" marR="0" marT="0" marB="0"/>
                </a:tc>
                <a:tc hMerge="1">
                  <a:txBody>
                    <a:bodyPr/>
                    <a:lstStyle/>
                    <a:p>
                      <a:endParaRPr/>
                    </a:p>
                  </a:txBody>
                  <a:tcPr marL="0" marR="0" marT="0" marB="0"/>
                </a:tc>
                <a:tc gridSpan="2">
                  <a:txBody>
                    <a:bodyPr/>
                    <a:lstStyle/>
                    <a:p>
                      <a:pPr marL="628650">
                        <a:lnSpc>
                          <a:spcPct val="100000"/>
                        </a:lnSpc>
                        <a:spcBef>
                          <a:spcPts val="305"/>
                        </a:spcBef>
                      </a:pPr>
                      <a:r>
                        <a:rPr sz="900" b="1" spc="-5" dirty="0">
                          <a:latin typeface="Arial"/>
                          <a:cs typeface="Arial"/>
                        </a:rPr>
                        <a:t>Cold</a:t>
                      </a:r>
                      <a:r>
                        <a:rPr sz="900" b="1" spc="-15" dirty="0">
                          <a:latin typeface="Arial"/>
                          <a:cs typeface="Arial"/>
                        </a:rPr>
                        <a:t> </a:t>
                      </a:r>
                      <a:r>
                        <a:rPr sz="900" b="1" spc="-5" dirty="0">
                          <a:latin typeface="Arial"/>
                          <a:cs typeface="Arial"/>
                        </a:rPr>
                        <a:t>Tubeside</a:t>
                      </a:r>
                      <a:endParaRPr sz="900">
                        <a:latin typeface="Arial"/>
                        <a:cs typeface="Arial"/>
                      </a:endParaRPr>
                    </a:p>
                  </a:txBody>
                  <a:tcPr marL="0" marR="0" marT="38735" marB="0">
                    <a:lnL w="12700">
                      <a:solidFill>
                        <a:srgbClr val="000000"/>
                      </a:solidFill>
                      <a:prstDash val="solid"/>
                    </a:lnL>
                    <a:lnR w="3175">
                      <a:solidFill>
                        <a:srgbClr val="000000"/>
                      </a:solidFill>
                      <a:prstDash val="solid"/>
                    </a:lnR>
                    <a:lnT w="28575">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val="10003"/>
                  </a:ext>
                </a:extLst>
              </a:tr>
              <a:tr h="146137">
                <a:tc gridSpan="3">
                  <a:txBody>
                    <a:bodyPr/>
                    <a:lstStyle/>
                    <a:p>
                      <a:pPr marL="12700">
                        <a:lnSpc>
                          <a:spcPts val="1070"/>
                        </a:lnSpc>
                        <a:spcBef>
                          <a:spcPts val="160"/>
                        </a:spcBef>
                        <a:tabLst>
                          <a:tab pos="3269615" algn="l"/>
                        </a:tabLst>
                      </a:pPr>
                      <a:r>
                        <a:rPr sz="900" spc="-5" dirty="0">
                          <a:latin typeface="Arial"/>
                          <a:cs typeface="Arial"/>
                        </a:rPr>
                        <a:t>Fluid name	Water</a:t>
                      </a:r>
                      <a:endParaRPr sz="900">
                        <a:latin typeface="Arial"/>
                        <a:cs typeface="Arial"/>
                      </a:endParaRPr>
                    </a:p>
                  </a:txBody>
                  <a:tcPr marL="0" marR="0" marT="20320" marB="0">
                    <a:lnL w="3175">
                      <a:solidFill>
                        <a:srgbClr val="000000"/>
                      </a:solidFill>
                      <a:prstDash val="solid"/>
                    </a:lnL>
                    <a:lnR w="12700">
                      <a:solidFill>
                        <a:srgbClr val="000000"/>
                      </a:solidFill>
                      <a:prstDash val="solid"/>
                    </a:lnR>
                  </a:tcPr>
                </a:tc>
                <a:tc hMerge="1">
                  <a:txBody>
                    <a:bodyPr/>
                    <a:lstStyle/>
                    <a:p>
                      <a:endParaRPr/>
                    </a:p>
                  </a:txBody>
                  <a:tcPr marL="0" marR="0" marT="0" marB="0"/>
                </a:tc>
                <a:tc hMerge="1">
                  <a:txBody>
                    <a:bodyPr/>
                    <a:lstStyle/>
                    <a:p>
                      <a:endParaRPr/>
                    </a:p>
                  </a:txBody>
                  <a:tcPr marL="0" marR="0" marT="0" marB="0"/>
                </a:tc>
                <a:tc gridSpan="2">
                  <a:txBody>
                    <a:bodyPr/>
                    <a:lstStyle/>
                    <a:p>
                      <a:pPr marR="83820" algn="r">
                        <a:lnSpc>
                          <a:spcPts val="1070"/>
                        </a:lnSpc>
                        <a:spcBef>
                          <a:spcPts val="160"/>
                        </a:spcBef>
                      </a:pPr>
                      <a:r>
                        <a:rPr sz="900" spc="-5" dirty="0">
                          <a:latin typeface="Arial"/>
                          <a:cs typeface="Arial"/>
                        </a:rPr>
                        <a:t>water</a:t>
                      </a:r>
                      <a:endParaRPr sz="900">
                        <a:latin typeface="Arial"/>
                        <a:cs typeface="Arial"/>
                      </a:endParaRPr>
                    </a:p>
                  </a:txBody>
                  <a:tcPr marL="0" marR="0" marT="20320" marB="0">
                    <a:lnL w="12700">
                      <a:solidFill>
                        <a:srgbClr val="000000"/>
                      </a:solidFill>
                      <a:prstDash val="solid"/>
                    </a:lnL>
                    <a:lnR w="3175">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4"/>
                  </a:ext>
                </a:extLst>
              </a:tr>
              <a:tr h="125072">
                <a:tc gridSpan="3">
                  <a:txBody>
                    <a:bodyPr/>
                    <a:lstStyle/>
                    <a:p>
                      <a:pPr marL="12700">
                        <a:lnSpc>
                          <a:spcPts val="1040"/>
                        </a:lnSpc>
                        <a:tabLst>
                          <a:tab pos="1407160" algn="l"/>
                          <a:tab pos="3225165" algn="l"/>
                        </a:tabLst>
                      </a:pPr>
                      <a:r>
                        <a:rPr sz="900" dirty="0">
                          <a:latin typeface="Arial"/>
                          <a:cs typeface="Arial"/>
                        </a:rPr>
                        <a:t>Flow</a:t>
                      </a:r>
                      <a:r>
                        <a:rPr sz="900" spc="-25" dirty="0">
                          <a:latin typeface="Arial"/>
                          <a:cs typeface="Arial"/>
                        </a:rPr>
                        <a:t> </a:t>
                      </a:r>
                      <a:r>
                        <a:rPr sz="900" dirty="0">
                          <a:latin typeface="Arial"/>
                          <a:cs typeface="Arial"/>
                        </a:rPr>
                        <a:t>rate	(kg/s)	</a:t>
                      </a:r>
                      <a:r>
                        <a:rPr sz="900" spc="-5" dirty="0">
                          <a:latin typeface="Arial"/>
                          <a:cs typeface="Arial"/>
                        </a:rPr>
                        <a:t>0.3000</a:t>
                      </a:r>
                      <a:endParaRPr sz="900">
                        <a:latin typeface="Arial"/>
                        <a:cs typeface="Arial"/>
                      </a:endParaRPr>
                    </a:p>
                  </a:txBody>
                  <a:tcPr marL="0" marR="0" marT="0" marB="0">
                    <a:lnL w="3175">
                      <a:solidFill>
                        <a:srgbClr val="000000"/>
                      </a:solidFill>
                      <a:prstDash val="solid"/>
                    </a:lnL>
                    <a:lnR w="12700">
                      <a:solidFill>
                        <a:srgbClr val="000000"/>
                      </a:solidFill>
                      <a:prstDash val="solid"/>
                    </a:lnR>
                  </a:tcPr>
                </a:tc>
                <a:tc hMerge="1">
                  <a:txBody>
                    <a:bodyPr/>
                    <a:lstStyle/>
                    <a:p>
                      <a:endParaRPr/>
                    </a:p>
                  </a:txBody>
                  <a:tcPr marL="0" marR="0" marT="0" marB="0"/>
                </a:tc>
                <a:tc hMerge="1">
                  <a:txBody>
                    <a:bodyPr/>
                    <a:lstStyle/>
                    <a:p>
                      <a:endParaRPr/>
                    </a:p>
                  </a:txBody>
                  <a:tcPr marL="0" marR="0" marT="0" marB="0"/>
                </a:tc>
                <a:tc gridSpan="2">
                  <a:txBody>
                    <a:bodyPr/>
                    <a:lstStyle/>
                    <a:p>
                      <a:pPr marR="83820" algn="r">
                        <a:lnSpc>
                          <a:spcPts val="1040"/>
                        </a:lnSpc>
                      </a:pPr>
                      <a:r>
                        <a:rPr sz="900" spc="-5" dirty="0">
                          <a:latin typeface="Arial"/>
                          <a:cs typeface="Arial"/>
                        </a:rPr>
                        <a:t>1.6500</a:t>
                      </a:r>
                      <a:endParaRPr sz="900">
                        <a:latin typeface="Arial"/>
                        <a:cs typeface="Arial"/>
                      </a:endParaRPr>
                    </a:p>
                  </a:txBody>
                  <a:tcPr marL="0" marR="0" marT="0" marB="0">
                    <a:lnL w="12700">
                      <a:solidFill>
                        <a:srgbClr val="000000"/>
                      </a:solidFill>
                      <a:prstDash val="solid"/>
                    </a:lnL>
                    <a:lnR w="3175">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5"/>
                  </a:ext>
                </a:extLst>
              </a:tr>
              <a:tr h="122439">
                <a:tc gridSpan="3">
                  <a:txBody>
                    <a:bodyPr/>
                    <a:lstStyle/>
                    <a:p>
                      <a:pPr marL="12700">
                        <a:lnSpc>
                          <a:spcPts val="1015"/>
                        </a:lnSpc>
                        <a:tabLst>
                          <a:tab pos="966469" algn="l"/>
                          <a:tab pos="2467610" algn="l"/>
                          <a:tab pos="3220720" algn="l"/>
                        </a:tabLst>
                      </a:pPr>
                      <a:r>
                        <a:rPr sz="900" spc="-5" dirty="0">
                          <a:latin typeface="Arial"/>
                          <a:cs typeface="Arial"/>
                        </a:rPr>
                        <a:t>Inlet/Outlet</a:t>
                      </a:r>
                      <a:r>
                        <a:rPr sz="900" dirty="0">
                          <a:latin typeface="Arial"/>
                          <a:cs typeface="Arial"/>
                        </a:rPr>
                        <a:t> Y	</a:t>
                      </a:r>
                      <a:r>
                        <a:rPr sz="900" spc="5" dirty="0">
                          <a:latin typeface="Arial"/>
                          <a:cs typeface="Arial"/>
                        </a:rPr>
                        <a:t>(Wt.</a:t>
                      </a:r>
                      <a:r>
                        <a:rPr sz="900" spc="20" dirty="0">
                          <a:latin typeface="Arial"/>
                          <a:cs typeface="Arial"/>
                        </a:rPr>
                        <a:t> </a:t>
                      </a:r>
                      <a:r>
                        <a:rPr sz="900" dirty="0">
                          <a:latin typeface="Arial"/>
                          <a:cs typeface="Arial"/>
                        </a:rPr>
                        <a:t>frac</a:t>
                      </a:r>
                      <a:r>
                        <a:rPr sz="900" spc="-10" dirty="0">
                          <a:latin typeface="Arial"/>
                          <a:cs typeface="Arial"/>
                        </a:rPr>
                        <a:t> </a:t>
                      </a:r>
                      <a:r>
                        <a:rPr sz="900" spc="-5" dirty="0">
                          <a:latin typeface="Arial"/>
                          <a:cs typeface="Arial"/>
                        </a:rPr>
                        <a:t>vap.)	0.0000	0.0000</a:t>
                      </a:r>
                      <a:endParaRPr sz="900">
                        <a:latin typeface="Arial"/>
                        <a:cs typeface="Arial"/>
                      </a:endParaRPr>
                    </a:p>
                  </a:txBody>
                  <a:tcPr marL="0" marR="0" marT="0" marB="0">
                    <a:lnL w="3175">
                      <a:solidFill>
                        <a:srgbClr val="000000"/>
                      </a:solidFill>
                      <a:prstDash val="solid"/>
                    </a:lnL>
                    <a:lnR w="12700">
                      <a:solidFill>
                        <a:srgbClr val="000000"/>
                      </a:solidFill>
                      <a:prstDash val="solid"/>
                    </a:lnR>
                  </a:tcPr>
                </a:tc>
                <a:tc hMerge="1">
                  <a:txBody>
                    <a:bodyPr/>
                    <a:lstStyle/>
                    <a:p>
                      <a:endParaRPr/>
                    </a:p>
                  </a:txBody>
                  <a:tcPr marL="0" marR="0" marT="0" marB="0"/>
                </a:tc>
                <a:tc hMerge="1">
                  <a:txBody>
                    <a:bodyPr/>
                    <a:lstStyle/>
                    <a:p>
                      <a:endParaRPr/>
                    </a:p>
                  </a:txBody>
                  <a:tcPr marL="0" marR="0" marT="0" marB="0"/>
                </a:tc>
                <a:tc gridSpan="2">
                  <a:txBody>
                    <a:bodyPr/>
                    <a:lstStyle/>
                    <a:p>
                      <a:pPr marL="563245">
                        <a:lnSpc>
                          <a:spcPts val="1015"/>
                        </a:lnSpc>
                        <a:tabLst>
                          <a:tab pos="1602105" algn="l"/>
                        </a:tabLst>
                      </a:pPr>
                      <a:r>
                        <a:rPr sz="900" spc="-5" dirty="0">
                          <a:latin typeface="Arial"/>
                          <a:cs typeface="Arial"/>
                        </a:rPr>
                        <a:t>0.0000	0.0000</a:t>
                      </a:r>
                      <a:endParaRPr sz="900">
                        <a:latin typeface="Arial"/>
                        <a:cs typeface="Arial"/>
                      </a:endParaRPr>
                    </a:p>
                  </a:txBody>
                  <a:tcPr marL="0" marR="0" marT="0" marB="0">
                    <a:lnL w="12700">
                      <a:solidFill>
                        <a:srgbClr val="000000"/>
                      </a:solidFill>
                      <a:prstDash val="solid"/>
                    </a:lnL>
                    <a:lnR w="3175">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6"/>
                  </a:ext>
                </a:extLst>
              </a:tr>
              <a:tr h="122433">
                <a:tc gridSpan="3">
                  <a:txBody>
                    <a:bodyPr/>
                    <a:lstStyle/>
                    <a:p>
                      <a:pPr marL="12700">
                        <a:lnSpc>
                          <a:spcPts val="1015"/>
                        </a:lnSpc>
                        <a:tabLst>
                          <a:tab pos="1292860" algn="l"/>
                          <a:tab pos="2531745" algn="l"/>
                          <a:tab pos="3284854" algn="l"/>
                        </a:tabLst>
                      </a:pPr>
                      <a:r>
                        <a:rPr sz="900" spc="-5" dirty="0">
                          <a:latin typeface="Arial"/>
                          <a:cs typeface="Arial"/>
                        </a:rPr>
                        <a:t>Inlet/Outlet</a:t>
                      </a:r>
                      <a:r>
                        <a:rPr sz="900" dirty="0">
                          <a:latin typeface="Arial"/>
                          <a:cs typeface="Arial"/>
                        </a:rPr>
                        <a:t> T	</a:t>
                      </a:r>
                      <a:r>
                        <a:rPr sz="900" spc="-5" dirty="0">
                          <a:latin typeface="Arial"/>
                          <a:cs typeface="Arial"/>
                        </a:rPr>
                        <a:t>(Deg C)	90.00	77.00</a:t>
                      </a:r>
                      <a:endParaRPr sz="900">
                        <a:latin typeface="Arial"/>
                        <a:cs typeface="Arial"/>
                      </a:endParaRPr>
                    </a:p>
                  </a:txBody>
                  <a:tcPr marL="0" marR="0" marT="0" marB="0">
                    <a:lnL w="3175">
                      <a:solidFill>
                        <a:srgbClr val="000000"/>
                      </a:solidFill>
                      <a:prstDash val="solid"/>
                    </a:lnL>
                    <a:lnR w="12700">
                      <a:solidFill>
                        <a:srgbClr val="000000"/>
                      </a:solidFill>
                      <a:prstDash val="solid"/>
                    </a:lnR>
                  </a:tcPr>
                </a:tc>
                <a:tc hMerge="1">
                  <a:txBody>
                    <a:bodyPr/>
                    <a:lstStyle/>
                    <a:p>
                      <a:endParaRPr/>
                    </a:p>
                  </a:txBody>
                  <a:tcPr marL="0" marR="0" marT="0" marB="0"/>
                </a:tc>
                <a:tc hMerge="1">
                  <a:txBody>
                    <a:bodyPr/>
                    <a:lstStyle/>
                    <a:p>
                      <a:endParaRPr/>
                    </a:p>
                  </a:txBody>
                  <a:tcPr marL="0" marR="0" marT="0" marB="0"/>
                </a:tc>
                <a:tc gridSpan="2">
                  <a:txBody>
                    <a:bodyPr/>
                    <a:lstStyle/>
                    <a:p>
                      <a:pPr marL="626745">
                        <a:lnSpc>
                          <a:spcPts val="1015"/>
                        </a:lnSpc>
                        <a:tabLst>
                          <a:tab pos="1666239" algn="l"/>
                        </a:tabLst>
                      </a:pPr>
                      <a:r>
                        <a:rPr sz="900" spc="-5" dirty="0">
                          <a:latin typeface="Arial"/>
                          <a:cs typeface="Arial"/>
                        </a:rPr>
                        <a:t>15.00	17.37</a:t>
                      </a:r>
                      <a:endParaRPr sz="900">
                        <a:latin typeface="Arial"/>
                        <a:cs typeface="Arial"/>
                      </a:endParaRPr>
                    </a:p>
                  </a:txBody>
                  <a:tcPr marL="0" marR="0" marT="0" marB="0">
                    <a:lnL w="12700">
                      <a:solidFill>
                        <a:srgbClr val="000000"/>
                      </a:solidFill>
                      <a:prstDash val="solid"/>
                    </a:lnL>
                    <a:lnR w="3175">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7"/>
                  </a:ext>
                </a:extLst>
              </a:tr>
              <a:tr h="129680">
                <a:tc gridSpan="3">
                  <a:txBody>
                    <a:bodyPr/>
                    <a:lstStyle/>
                    <a:p>
                      <a:pPr marL="12700">
                        <a:lnSpc>
                          <a:spcPts val="1050"/>
                        </a:lnSpc>
                        <a:tabLst>
                          <a:tab pos="1420495" algn="l"/>
                          <a:tab pos="2531745" algn="l"/>
                          <a:tab pos="3284854" algn="l"/>
                        </a:tabLst>
                      </a:pPr>
                      <a:r>
                        <a:rPr sz="900" spc="-5" dirty="0">
                          <a:latin typeface="Arial"/>
                          <a:cs typeface="Arial"/>
                        </a:rPr>
                        <a:t>Inlet</a:t>
                      </a:r>
                      <a:r>
                        <a:rPr sz="900" spc="-15" dirty="0">
                          <a:latin typeface="Arial"/>
                          <a:cs typeface="Arial"/>
                        </a:rPr>
                        <a:t> </a:t>
                      </a:r>
                      <a:r>
                        <a:rPr sz="900" spc="-5" dirty="0">
                          <a:latin typeface="Arial"/>
                          <a:cs typeface="Arial"/>
                        </a:rPr>
                        <a:t>P/Avg	(kPa)	0.000	0.000</a:t>
                      </a:r>
                      <a:endParaRPr sz="900">
                        <a:latin typeface="Arial"/>
                        <a:cs typeface="Arial"/>
                      </a:endParaRPr>
                    </a:p>
                  </a:txBody>
                  <a:tcPr marL="0" marR="0" marT="0" marB="0">
                    <a:lnL w="3175">
                      <a:solidFill>
                        <a:srgbClr val="000000"/>
                      </a:solidFill>
                      <a:prstDash val="solid"/>
                    </a:lnL>
                    <a:lnR w="12700">
                      <a:solidFill>
                        <a:srgbClr val="000000"/>
                      </a:solidFill>
                      <a:prstDash val="solid"/>
                    </a:lnR>
                  </a:tcPr>
                </a:tc>
                <a:tc hMerge="1">
                  <a:txBody>
                    <a:bodyPr/>
                    <a:lstStyle/>
                    <a:p>
                      <a:endParaRPr/>
                    </a:p>
                  </a:txBody>
                  <a:tcPr marL="0" marR="0" marT="0" marB="0"/>
                </a:tc>
                <a:tc hMerge="1">
                  <a:txBody>
                    <a:bodyPr/>
                    <a:lstStyle/>
                    <a:p>
                      <a:endParaRPr/>
                    </a:p>
                  </a:txBody>
                  <a:tcPr marL="0" marR="0" marT="0" marB="0"/>
                </a:tc>
                <a:tc gridSpan="2">
                  <a:txBody>
                    <a:bodyPr/>
                    <a:lstStyle/>
                    <a:p>
                      <a:pPr marL="626745">
                        <a:lnSpc>
                          <a:spcPts val="1050"/>
                        </a:lnSpc>
                        <a:tabLst>
                          <a:tab pos="1666239" algn="l"/>
                        </a:tabLst>
                      </a:pPr>
                      <a:r>
                        <a:rPr sz="900" spc="-5" dirty="0">
                          <a:latin typeface="Arial"/>
                          <a:cs typeface="Arial"/>
                        </a:rPr>
                        <a:t>0.000	0.000</a:t>
                      </a:r>
                      <a:endParaRPr sz="900">
                        <a:latin typeface="Arial"/>
                        <a:cs typeface="Arial"/>
                      </a:endParaRPr>
                    </a:p>
                  </a:txBody>
                  <a:tcPr marL="0" marR="0" marT="0" marB="0">
                    <a:lnL w="12700">
                      <a:solidFill>
                        <a:srgbClr val="000000"/>
                      </a:solidFill>
                      <a:prstDash val="solid"/>
                    </a:lnL>
                    <a:lnR w="3175">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8"/>
                  </a:ext>
                </a:extLst>
              </a:tr>
              <a:tr h="128364">
                <a:tc gridSpan="3">
                  <a:txBody>
                    <a:bodyPr/>
                    <a:lstStyle/>
                    <a:p>
                      <a:pPr marL="12700">
                        <a:lnSpc>
                          <a:spcPts val="1035"/>
                        </a:lnSpc>
                        <a:spcBef>
                          <a:spcPts val="35"/>
                        </a:spcBef>
                        <a:tabLst>
                          <a:tab pos="1420495" algn="l"/>
                          <a:tab pos="2531745" algn="l"/>
                          <a:tab pos="3220720" algn="l"/>
                        </a:tabLst>
                      </a:pPr>
                      <a:r>
                        <a:rPr sz="900" spc="-5" dirty="0">
                          <a:latin typeface="Arial"/>
                          <a:cs typeface="Arial"/>
                        </a:rPr>
                        <a:t>dP/Allow.	(kPa)	</a:t>
                      </a:r>
                      <a:r>
                        <a:rPr sz="900" dirty="0">
                          <a:latin typeface="Arial"/>
                          <a:cs typeface="Arial"/>
                        </a:rPr>
                        <a:t>6.23	</a:t>
                      </a:r>
                      <a:r>
                        <a:rPr sz="900" spc="-5" dirty="0">
                          <a:latin typeface="Arial"/>
                          <a:cs typeface="Arial"/>
                        </a:rPr>
                        <a:t>70.000</a:t>
                      </a:r>
                      <a:endParaRPr sz="900">
                        <a:latin typeface="Arial"/>
                        <a:cs typeface="Arial"/>
                      </a:endParaRPr>
                    </a:p>
                  </a:txBody>
                  <a:tcPr marL="0" marR="0" marT="4445" marB="0">
                    <a:lnL w="3175">
                      <a:solidFill>
                        <a:srgbClr val="000000"/>
                      </a:solidFill>
                      <a:prstDash val="solid"/>
                    </a:lnL>
                    <a:lnR w="12700">
                      <a:solidFill>
                        <a:srgbClr val="000000"/>
                      </a:solidFill>
                      <a:prstDash val="solid"/>
                    </a:lnR>
                  </a:tcPr>
                </a:tc>
                <a:tc hMerge="1">
                  <a:txBody>
                    <a:bodyPr/>
                    <a:lstStyle/>
                    <a:p>
                      <a:endParaRPr/>
                    </a:p>
                  </a:txBody>
                  <a:tcPr marL="0" marR="0" marT="0" marB="0"/>
                </a:tc>
                <a:tc hMerge="1">
                  <a:txBody>
                    <a:bodyPr/>
                    <a:lstStyle/>
                    <a:p>
                      <a:endParaRPr/>
                    </a:p>
                  </a:txBody>
                  <a:tcPr marL="0" marR="0" marT="0" marB="0"/>
                </a:tc>
                <a:tc gridSpan="2">
                  <a:txBody>
                    <a:bodyPr/>
                    <a:lstStyle/>
                    <a:p>
                      <a:pPr marL="626745">
                        <a:lnSpc>
                          <a:spcPts val="1035"/>
                        </a:lnSpc>
                        <a:spcBef>
                          <a:spcPts val="35"/>
                        </a:spcBef>
                        <a:tabLst>
                          <a:tab pos="1602105" algn="l"/>
                        </a:tabLst>
                      </a:pPr>
                      <a:r>
                        <a:rPr sz="900" spc="-5" dirty="0">
                          <a:latin typeface="Arial"/>
                          <a:cs typeface="Arial"/>
                        </a:rPr>
                        <a:t>1.958	70.000</a:t>
                      </a:r>
                      <a:endParaRPr sz="900">
                        <a:latin typeface="Arial"/>
                        <a:cs typeface="Arial"/>
                      </a:endParaRPr>
                    </a:p>
                  </a:txBody>
                  <a:tcPr marL="0" marR="0" marT="4445" marB="0">
                    <a:lnL w="12700">
                      <a:solidFill>
                        <a:srgbClr val="000000"/>
                      </a:solidFill>
                      <a:prstDash val="solid"/>
                    </a:lnL>
                    <a:lnR w="3175">
                      <a:solidFill>
                        <a:srgbClr val="000000"/>
                      </a:solidFill>
                      <a:prstDash val="solid"/>
                    </a:lnR>
                  </a:tcPr>
                </a:tc>
                <a:tc hMerge="1">
                  <a:txBody>
                    <a:bodyPr/>
                    <a:lstStyle/>
                    <a:p>
                      <a:endParaRPr/>
                    </a:p>
                  </a:txBody>
                  <a:tcPr marL="0" marR="0" marT="0" marB="0"/>
                </a:tc>
                <a:extLst>
                  <a:ext uri="{0D108BD9-81ED-4DB2-BD59-A6C34878D82A}">
                    <a16:rowId xmlns:a16="http://schemas.microsoft.com/office/drawing/2014/main" val="10009"/>
                  </a:ext>
                </a:extLst>
              </a:tr>
              <a:tr h="136050">
                <a:tc gridSpan="3">
                  <a:txBody>
                    <a:bodyPr/>
                    <a:lstStyle/>
                    <a:p>
                      <a:pPr marL="12700">
                        <a:lnSpc>
                          <a:spcPts val="1040"/>
                        </a:lnSpc>
                        <a:tabLst>
                          <a:tab pos="1195070" algn="l"/>
                          <a:tab pos="3096895" algn="l"/>
                        </a:tabLst>
                      </a:pPr>
                      <a:r>
                        <a:rPr sz="900" spc="-5" dirty="0">
                          <a:latin typeface="Arial"/>
                          <a:cs typeface="Arial"/>
                        </a:rPr>
                        <a:t>Fouling	</a:t>
                      </a:r>
                      <a:r>
                        <a:rPr sz="900" dirty="0">
                          <a:latin typeface="Arial"/>
                          <a:cs typeface="Arial"/>
                        </a:rPr>
                        <a:t>(m2-K/W)	</a:t>
                      </a:r>
                      <a:r>
                        <a:rPr sz="900" spc="-5" dirty="0">
                          <a:latin typeface="Arial"/>
                          <a:cs typeface="Arial"/>
                        </a:rPr>
                        <a:t>0.000090</a:t>
                      </a:r>
                      <a:endParaRPr sz="900">
                        <a:latin typeface="Arial"/>
                        <a:cs typeface="Arial"/>
                      </a:endParaRPr>
                    </a:p>
                  </a:txBody>
                  <a:tcPr marL="0" marR="0" marT="0" marB="0">
                    <a:lnL w="3175">
                      <a:solidFill>
                        <a:srgbClr val="000000"/>
                      </a:solidFill>
                      <a:prstDash val="solid"/>
                    </a:lnL>
                    <a:lnR w="12700">
                      <a:solidFill>
                        <a:srgbClr val="000000"/>
                      </a:solidFill>
                      <a:prstDash val="solid"/>
                    </a:lnR>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2">
                  <a:txBody>
                    <a:bodyPr/>
                    <a:lstStyle/>
                    <a:p>
                      <a:pPr marR="82550" algn="r">
                        <a:lnSpc>
                          <a:spcPts val="1040"/>
                        </a:lnSpc>
                      </a:pPr>
                      <a:r>
                        <a:rPr sz="900" spc="-5" dirty="0">
                          <a:latin typeface="Arial"/>
                          <a:cs typeface="Arial"/>
                        </a:rPr>
                        <a:t>0.000090</a:t>
                      </a:r>
                      <a:endParaRPr sz="900">
                        <a:latin typeface="Arial"/>
                        <a:cs typeface="Arial"/>
                      </a:endParaRPr>
                    </a:p>
                  </a:txBody>
                  <a:tcPr marL="0" marR="0" marT="0" marB="0">
                    <a:lnL w="12700">
                      <a:solidFill>
                        <a:srgbClr val="000000"/>
                      </a:solidFill>
                      <a:prstDash val="solid"/>
                    </a:lnL>
                    <a:lnR w="3175">
                      <a:solidFill>
                        <a:srgbClr val="000000"/>
                      </a:solidFill>
                      <a:prstDash val="solid"/>
                    </a:lnR>
                    <a:lnB w="28575">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10"/>
                  </a:ext>
                </a:extLst>
              </a:tr>
              <a:tr h="192216">
                <a:tc gridSpan="5">
                  <a:txBody>
                    <a:bodyPr/>
                    <a:lstStyle/>
                    <a:p>
                      <a:pPr marR="71120" algn="ctr">
                        <a:lnSpc>
                          <a:spcPct val="100000"/>
                        </a:lnSpc>
                        <a:spcBef>
                          <a:spcPts val="315"/>
                        </a:spcBef>
                      </a:pPr>
                      <a:r>
                        <a:rPr sz="900" b="1" spc="-5" dirty="0">
                          <a:latin typeface="Arial"/>
                          <a:cs typeface="Arial"/>
                        </a:rPr>
                        <a:t>Exchanger</a:t>
                      </a:r>
                      <a:r>
                        <a:rPr sz="900" b="1" spc="-30" dirty="0">
                          <a:latin typeface="Arial"/>
                          <a:cs typeface="Arial"/>
                        </a:rPr>
                        <a:t> </a:t>
                      </a:r>
                      <a:r>
                        <a:rPr sz="900" b="1" spc="-5" dirty="0">
                          <a:latin typeface="Arial"/>
                          <a:cs typeface="Arial"/>
                        </a:rPr>
                        <a:t>Performance</a:t>
                      </a:r>
                      <a:endParaRPr sz="900">
                        <a:latin typeface="Arial"/>
                        <a:cs typeface="Arial"/>
                      </a:endParaRPr>
                    </a:p>
                  </a:txBody>
                  <a:tcPr marL="0" marR="0" marT="40005" marB="0">
                    <a:lnL w="3175">
                      <a:solidFill>
                        <a:srgbClr val="000000"/>
                      </a:solidFill>
                      <a:prstDash val="solid"/>
                    </a:lnL>
                    <a:lnR w="3175">
                      <a:solidFill>
                        <a:srgbClr val="000000"/>
                      </a:solidFill>
                      <a:prstDash val="solid"/>
                    </a:lnR>
                    <a:lnT w="28575">
                      <a:solidFill>
                        <a:srgbClr val="000000"/>
                      </a:solidFill>
                      <a:prstDash val="solid"/>
                    </a:lnT>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1"/>
                  </a:ext>
                </a:extLst>
              </a:tr>
              <a:tr h="122652">
                <a:tc gridSpan="2">
                  <a:txBody>
                    <a:bodyPr/>
                    <a:lstStyle/>
                    <a:p>
                      <a:pPr marL="12700">
                        <a:lnSpc>
                          <a:spcPts val="1019"/>
                        </a:lnSpc>
                        <a:tabLst>
                          <a:tab pos="1195070" algn="l"/>
                          <a:tab pos="2472055" algn="l"/>
                        </a:tabLst>
                      </a:pPr>
                      <a:r>
                        <a:rPr sz="900" spc="-5" dirty="0">
                          <a:latin typeface="Arial"/>
                          <a:cs typeface="Arial"/>
                        </a:rPr>
                        <a:t>Shell</a:t>
                      </a:r>
                      <a:r>
                        <a:rPr sz="900" spc="-10" dirty="0">
                          <a:latin typeface="Arial"/>
                          <a:cs typeface="Arial"/>
                        </a:rPr>
                        <a:t> </a:t>
                      </a:r>
                      <a:r>
                        <a:rPr sz="900" dirty="0">
                          <a:latin typeface="Arial"/>
                          <a:cs typeface="Arial"/>
                        </a:rPr>
                        <a:t>h	</a:t>
                      </a:r>
                      <a:r>
                        <a:rPr sz="900" spc="-5" dirty="0">
                          <a:latin typeface="Arial"/>
                          <a:cs typeface="Arial"/>
                        </a:rPr>
                        <a:t>(W/m2-K)	879.59</a:t>
                      </a:r>
                      <a:endParaRPr sz="900">
                        <a:latin typeface="Arial"/>
                        <a:cs typeface="Arial"/>
                      </a:endParaRPr>
                    </a:p>
                  </a:txBody>
                  <a:tcPr marL="0" marR="0" marT="0"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1019"/>
                        </a:lnSpc>
                        <a:tabLst>
                          <a:tab pos="1189355" algn="l"/>
                          <a:tab pos="2371725" algn="l"/>
                        </a:tabLst>
                      </a:pPr>
                      <a:r>
                        <a:rPr sz="900" spc="-5" dirty="0">
                          <a:latin typeface="Arial"/>
                          <a:cs typeface="Arial"/>
                        </a:rPr>
                        <a:t>Actual</a:t>
                      </a:r>
                      <a:r>
                        <a:rPr sz="900" spc="10" dirty="0">
                          <a:latin typeface="Arial"/>
                          <a:cs typeface="Arial"/>
                        </a:rPr>
                        <a:t> </a:t>
                      </a:r>
                      <a:r>
                        <a:rPr sz="900" dirty="0">
                          <a:latin typeface="Arial"/>
                          <a:cs typeface="Arial"/>
                        </a:rPr>
                        <a:t>U	</a:t>
                      </a:r>
                      <a:r>
                        <a:rPr sz="900" spc="-5" dirty="0">
                          <a:latin typeface="Arial"/>
                          <a:cs typeface="Arial"/>
                        </a:rPr>
                        <a:t>(W/m2-K)	583.48</a:t>
                      </a:r>
                      <a:endParaRPr sz="900">
                        <a:latin typeface="Arial"/>
                        <a:cs typeface="Arial"/>
                      </a:endParaRPr>
                    </a:p>
                  </a:txBody>
                  <a:tcPr marL="0" marR="0" marT="0"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2"/>
                  </a:ext>
                </a:extLst>
              </a:tr>
              <a:tr h="122445">
                <a:tc gridSpan="2">
                  <a:txBody>
                    <a:bodyPr/>
                    <a:lstStyle/>
                    <a:p>
                      <a:pPr marL="12700">
                        <a:lnSpc>
                          <a:spcPts val="1015"/>
                        </a:lnSpc>
                        <a:tabLst>
                          <a:tab pos="1195070" algn="l"/>
                          <a:tab pos="2472055" algn="l"/>
                        </a:tabLst>
                      </a:pPr>
                      <a:r>
                        <a:rPr sz="900" spc="-5" dirty="0">
                          <a:latin typeface="Arial"/>
                          <a:cs typeface="Arial"/>
                        </a:rPr>
                        <a:t>Tube</a:t>
                      </a:r>
                      <a:r>
                        <a:rPr sz="900" spc="-10" dirty="0">
                          <a:latin typeface="Arial"/>
                          <a:cs typeface="Arial"/>
                        </a:rPr>
                        <a:t> </a:t>
                      </a:r>
                      <a:r>
                        <a:rPr sz="900" dirty="0">
                          <a:latin typeface="Arial"/>
                          <a:cs typeface="Arial"/>
                        </a:rPr>
                        <a:t>h	</a:t>
                      </a:r>
                      <a:r>
                        <a:rPr sz="900" spc="-5" dirty="0">
                          <a:latin typeface="Arial"/>
                          <a:cs typeface="Arial"/>
                        </a:rPr>
                        <a:t>(W/m2-K)	4421.8</a:t>
                      </a:r>
                      <a:endParaRPr sz="900">
                        <a:latin typeface="Arial"/>
                        <a:cs typeface="Arial"/>
                      </a:endParaRPr>
                    </a:p>
                  </a:txBody>
                  <a:tcPr marL="0" marR="0" marT="0"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1015"/>
                        </a:lnSpc>
                        <a:tabLst>
                          <a:tab pos="1189355" algn="l"/>
                          <a:tab pos="2371725" algn="l"/>
                        </a:tabLst>
                      </a:pPr>
                      <a:r>
                        <a:rPr sz="900" spc="-5" dirty="0">
                          <a:latin typeface="Arial"/>
                          <a:cs typeface="Arial"/>
                        </a:rPr>
                        <a:t>Required</a:t>
                      </a:r>
                      <a:r>
                        <a:rPr sz="900" spc="10" dirty="0">
                          <a:latin typeface="Arial"/>
                          <a:cs typeface="Arial"/>
                        </a:rPr>
                        <a:t> </a:t>
                      </a:r>
                      <a:r>
                        <a:rPr sz="900" dirty="0">
                          <a:latin typeface="Arial"/>
                          <a:cs typeface="Arial"/>
                        </a:rPr>
                        <a:t>U	</a:t>
                      </a:r>
                      <a:r>
                        <a:rPr sz="900" spc="-5" dirty="0">
                          <a:latin typeface="Arial"/>
                          <a:cs typeface="Arial"/>
                        </a:rPr>
                        <a:t>(W/m2-K)	529.23</a:t>
                      </a:r>
                      <a:endParaRPr sz="900">
                        <a:latin typeface="Arial"/>
                        <a:cs typeface="Arial"/>
                      </a:endParaRPr>
                    </a:p>
                  </a:txBody>
                  <a:tcPr marL="0" marR="0" marT="0"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3"/>
                  </a:ext>
                </a:extLst>
              </a:tr>
              <a:tr h="121781">
                <a:tc gridSpan="2">
                  <a:txBody>
                    <a:bodyPr/>
                    <a:lstStyle/>
                    <a:p>
                      <a:pPr marL="12700">
                        <a:lnSpc>
                          <a:spcPts val="1010"/>
                        </a:lnSpc>
                        <a:tabLst>
                          <a:tab pos="1542415" algn="l"/>
                          <a:tab pos="2193290" algn="l"/>
                        </a:tabLst>
                      </a:pPr>
                      <a:r>
                        <a:rPr sz="900" spc="-5" dirty="0">
                          <a:latin typeface="Arial"/>
                          <a:cs typeface="Arial"/>
                        </a:rPr>
                        <a:t>Hot</a:t>
                      </a:r>
                      <a:r>
                        <a:rPr sz="900" dirty="0">
                          <a:latin typeface="Arial"/>
                          <a:cs typeface="Arial"/>
                        </a:rPr>
                        <a:t> </a:t>
                      </a:r>
                      <a:r>
                        <a:rPr sz="900" spc="-5" dirty="0">
                          <a:latin typeface="Arial"/>
                          <a:cs typeface="Arial"/>
                        </a:rPr>
                        <a:t>regime	</a:t>
                      </a:r>
                      <a:r>
                        <a:rPr sz="900" dirty="0">
                          <a:latin typeface="Arial"/>
                          <a:cs typeface="Arial"/>
                        </a:rPr>
                        <a:t>(--)	</a:t>
                      </a:r>
                      <a:r>
                        <a:rPr sz="900" spc="-5" dirty="0">
                          <a:latin typeface="Arial"/>
                          <a:cs typeface="Arial"/>
                        </a:rPr>
                        <a:t>Sens.</a:t>
                      </a:r>
                      <a:r>
                        <a:rPr sz="900" spc="-30" dirty="0">
                          <a:latin typeface="Arial"/>
                          <a:cs typeface="Arial"/>
                        </a:rPr>
                        <a:t> </a:t>
                      </a:r>
                      <a:r>
                        <a:rPr sz="900" spc="-5" dirty="0">
                          <a:latin typeface="Arial"/>
                          <a:cs typeface="Arial"/>
                        </a:rPr>
                        <a:t>Liquid</a:t>
                      </a:r>
                      <a:endParaRPr sz="900">
                        <a:latin typeface="Arial"/>
                        <a:cs typeface="Arial"/>
                      </a:endParaRPr>
                    </a:p>
                  </a:txBody>
                  <a:tcPr marL="0" marR="0" marT="0"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1010"/>
                        </a:lnSpc>
                        <a:tabLst>
                          <a:tab pos="1024890" algn="l"/>
                          <a:tab pos="2371725" algn="l"/>
                        </a:tabLst>
                      </a:pPr>
                      <a:r>
                        <a:rPr sz="900" spc="-5" dirty="0">
                          <a:latin typeface="Arial"/>
                          <a:cs typeface="Arial"/>
                        </a:rPr>
                        <a:t>Duty	(MegaWatts)	0.0164</a:t>
                      </a:r>
                      <a:endParaRPr sz="900">
                        <a:latin typeface="Arial"/>
                        <a:cs typeface="Arial"/>
                      </a:endParaRPr>
                    </a:p>
                  </a:txBody>
                  <a:tcPr marL="0" marR="0" marT="0"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4"/>
                  </a:ext>
                </a:extLst>
              </a:tr>
              <a:tr h="118489">
                <a:tc gridSpan="2">
                  <a:txBody>
                    <a:bodyPr/>
                    <a:lstStyle/>
                    <a:p>
                      <a:pPr marL="12700">
                        <a:lnSpc>
                          <a:spcPts val="980"/>
                        </a:lnSpc>
                        <a:tabLst>
                          <a:tab pos="1542415" algn="l"/>
                          <a:tab pos="2193290" algn="l"/>
                        </a:tabLst>
                      </a:pPr>
                      <a:r>
                        <a:rPr sz="900" spc="-5" dirty="0">
                          <a:latin typeface="Arial"/>
                          <a:cs typeface="Arial"/>
                        </a:rPr>
                        <a:t>Cold</a:t>
                      </a:r>
                      <a:r>
                        <a:rPr sz="900" spc="-10" dirty="0">
                          <a:latin typeface="Arial"/>
                          <a:cs typeface="Arial"/>
                        </a:rPr>
                        <a:t> </a:t>
                      </a:r>
                      <a:r>
                        <a:rPr sz="900" spc="-5" dirty="0">
                          <a:latin typeface="Arial"/>
                          <a:cs typeface="Arial"/>
                        </a:rPr>
                        <a:t>regime	</a:t>
                      </a:r>
                      <a:r>
                        <a:rPr sz="900" dirty="0">
                          <a:latin typeface="Arial"/>
                          <a:cs typeface="Arial"/>
                        </a:rPr>
                        <a:t>(--)	</a:t>
                      </a:r>
                      <a:r>
                        <a:rPr sz="900" spc="-5" dirty="0">
                          <a:latin typeface="Arial"/>
                          <a:cs typeface="Arial"/>
                        </a:rPr>
                        <a:t>Sens.</a:t>
                      </a:r>
                      <a:r>
                        <a:rPr sz="900" spc="-35" dirty="0">
                          <a:latin typeface="Arial"/>
                          <a:cs typeface="Arial"/>
                        </a:rPr>
                        <a:t> </a:t>
                      </a:r>
                      <a:r>
                        <a:rPr sz="900" spc="-5" dirty="0">
                          <a:latin typeface="Arial"/>
                          <a:cs typeface="Arial"/>
                        </a:rPr>
                        <a:t>Liquid</a:t>
                      </a:r>
                      <a:endParaRPr sz="900">
                        <a:latin typeface="Arial"/>
                        <a:cs typeface="Arial"/>
                      </a:endParaRPr>
                    </a:p>
                  </a:txBody>
                  <a:tcPr marL="0" marR="0" marT="0"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980"/>
                        </a:lnSpc>
                        <a:tabLst>
                          <a:tab pos="1448435" algn="l"/>
                          <a:tab pos="2435860" algn="l"/>
                        </a:tabLst>
                      </a:pPr>
                      <a:r>
                        <a:rPr sz="900" spc="-5" dirty="0">
                          <a:latin typeface="Arial"/>
                          <a:cs typeface="Arial"/>
                        </a:rPr>
                        <a:t>Eff.</a:t>
                      </a:r>
                      <a:r>
                        <a:rPr sz="900" spc="-20" dirty="0">
                          <a:latin typeface="Arial"/>
                          <a:cs typeface="Arial"/>
                        </a:rPr>
                        <a:t> </a:t>
                      </a:r>
                      <a:r>
                        <a:rPr sz="900" dirty="0">
                          <a:latin typeface="Arial"/>
                          <a:cs typeface="Arial"/>
                        </a:rPr>
                        <a:t>area	(m2)	</a:t>
                      </a:r>
                      <a:r>
                        <a:rPr sz="900" spc="-5" dirty="0">
                          <a:latin typeface="Arial"/>
                          <a:cs typeface="Arial"/>
                        </a:rPr>
                        <a:t>0.461</a:t>
                      </a:r>
                      <a:endParaRPr sz="900">
                        <a:latin typeface="Arial"/>
                        <a:cs typeface="Arial"/>
                      </a:endParaRPr>
                    </a:p>
                  </a:txBody>
                  <a:tcPr marL="0" marR="0" marT="0"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5"/>
                  </a:ext>
                </a:extLst>
              </a:tr>
              <a:tr h="133192">
                <a:tc gridSpan="2">
                  <a:txBody>
                    <a:bodyPr/>
                    <a:lstStyle/>
                    <a:p>
                      <a:pPr marL="12700">
                        <a:lnSpc>
                          <a:spcPts val="1015"/>
                        </a:lnSpc>
                        <a:tabLst>
                          <a:tab pos="1292860" algn="l"/>
                          <a:tab pos="2599055" algn="l"/>
                        </a:tabLst>
                      </a:pPr>
                      <a:r>
                        <a:rPr sz="900" spc="-5" dirty="0">
                          <a:latin typeface="Arial"/>
                          <a:cs typeface="Arial"/>
                        </a:rPr>
                        <a:t>EMTD	(Deg C)	</a:t>
                      </a:r>
                      <a:r>
                        <a:rPr sz="900" dirty="0">
                          <a:latin typeface="Arial"/>
                          <a:cs typeface="Arial"/>
                        </a:rPr>
                        <a:t>67.2</a:t>
                      </a:r>
                      <a:endParaRPr sz="900">
                        <a:latin typeface="Arial"/>
                        <a:cs typeface="Arial"/>
                      </a:endParaRPr>
                    </a:p>
                  </a:txBody>
                  <a:tcPr marL="0" marR="0" marT="0" marB="0">
                    <a:lnL w="3175">
                      <a:solidFill>
                        <a:srgbClr val="000000"/>
                      </a:solidFill>
                      <a:prstDash val="solid"/>
                    </a:lnL>
                    <a:lnR w="12700">
                      <a:solidFill>
                        <a:srgbClr val="000000"/>
                      </a:solidFill>
                      <a:prstDash val="solid"/>
                    </a:lnR>
                    <a:lnB w="28575">
                      <a:solidFill>
                        <a:srgbClr val="000000"/>
                      </a:solidFill>
                      <a:prstDash val="solid"/>
                    </a:lnB>
                  </a:tcPr>
                </a:tc>
                <a:tc hMerge="1">
                  <a:txBody>
                    <a:bodyPr/>
                    <a:lstStyle/>
                    <a:p>
                      <a:endParaRPr/>
                    </a:p>
                  </a:txBody>
                  <a:tcPr marL="0" marR="0" marT="0" marB="0"/>
                </a:tc>
                <a:tc gridSpan="3">
                  <a:txBody>
                    <a:bodyPr/>
                    <a:lstStyle/>
                    <a:p>
                      <a:pPr marL="90805">
                        <a:lnSpc>
                          <a:spcPts val="1015"/>
                        </a:lnSpc>
                        <a:tabLst>
                          <a:tab pos="1506220" algn="l"/>
                          <a:tab pos="2435860" algn="l"/>
                        </a:tabLst>
                      </a:pPr>
                      <a:r>
                        <a:rPr sz="900" spc="-5" dirty="0">
                          <a:latin typeface="Arial"/>
                          <a:cs typeface="Arial"/>
                        </a:rPr>
                        <a:t>Overdesign	</a:t>
                      </a:r>
                      <a:r>
                        <a:rPr sz="900" dirty="0">
                          <a:latin typeface="Arial"/>
                          <a:cs typeface="Arial"/>
                        </a:rPr>
                        <a:t>(%)	</a:t>
                      </a:r>
                      <a:r>
                        <a:rPr sz="900" spc="-5" dirty="0">
                          <a:latin typeface="Arial"/>
                          <a:cs typeface="Arial"/>
                        </a:rPr>
                        <a:t>10.25</a:t>
                      </a:r>
                      <a:endParaRPr sz="900">
                        <a:latin typeface="Arial"/>
                        <a:cs typeface="Arial"/>
                      </a:endParaRPr>
                    </a:p>
                  </a:txBody>
                  <a:tcPr marL="0" marR="0" marT="0" marB="0">
                    <a:lnL w="12700">
                      <a:solidFill>
                        <a:srgbClr val="000000"/>
                      </a:solidFill>
                      <a:prstDash val="solid"/>
                    </a:lnL>
                    <a:lnR w="3175">
                      <a:solidFill>
                        <a:srgbClr val="000000"/>
                      </a:solidFill>
                      <a:prstDash val="solid"/>
                    </a:lnR>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6"/>
                  </a:ext>
                </a:extLst>
              </a:tr>
              <a:tr h="180147">
                <a:tc gridSpan="2">
                  <a:txBody>
                    <a:bodyPr/>
                    <a:lstStyle/>
                    <a:p>
                      <a:pPr marR="38100" algn="ctr">
                        <a:lnSpc>
                          <a:spcPct val="100000"/>
                        </a:lnSpc>
                        <a:spcBef>
                          <a:spcPts val="315"/>
                        </a:spcBef>
                      </a:pPr>
                      <a:r>
                        <a:rPr sz="900" b="1" spc="-5" dirty="0">
                          <a:latin typeface="Arial"/>
                          <a:cs typeface="Arial"/>
                        </a:rPr>
                        <a:t>Shell</a:t>
                      </a:r>
                      <a:r>
                        <a:rPr sz="900" b="1" spc="-15" dirty="0">
                          <a:latin typeface="Arial"/>
                          <a:cs typeface="Arial"/>
                        </a:rPr>
                        <a:t> </a:t>
                      </a:r>
                      <a:r>
                        <a:rPr sz="900" b="1" spc="-5" dirty="0">
                          <a:latin typeface="Arial"/>
                          <a:cs typeface="Arial"/>
                        </a:rPr>
                        <a:t>Geometry</a:t>
                      </a:r>
                      <a:endParaRPr sz="900">
                        <a:latin typeface="Arial"/>
                        <a:cs typeface="Arial"/>
                      </a:endParaRPr>
                    </a:p>
                  </a:txBody>
                  <a:tcPr marL="0" marR="0" marT="40005" marB="0">
                    <a:lnL w="3175">
                      <a:solidFill>
                        <a:srgbClr val="000000"/>
                      </a:solidFill>
                      <a:prstDash val="solid"/>
                    </a:lnL>
                    <a:lnR w="12700">
                      <a:solidFill>
                        <a:srgbClr val="000000"/>
                      </a:solidFill>
                      <a:prstDash val="solid"/>
                    </a:lnR>
                    <a:lnT w="28575">
                      <a:solidFill>
                        <a:srgbClr val="000000"/>
                      </a:solidFill>
                      <a:prstDash val="solid"/>
                    </a:lnT>
                  </a:tcPr>
                </a:tc>
                <a:tc hMerge="1">
                  <a:txBody>
                    <a:bodyPr/>
                    <a:lstStyle/>
                    <a:p>
                      <a:endParaRPr/>
                    </a:p>
                  </a:txBody>
                  <a:tcPr marL="0" marR="0" marT="0" marB="0"/>
                </a:tc>
                <a:tc gridSpan="3">
                  <a:txBody>
                    <a:bodyPr/>
                    <a:lstStyle/>
                    <a:p>
                      <a:pPr marL="4445" algn="ctr">
                        <a:lnSpc>
                          <a:spcPct val="100000"/>
                        </a:lnSpc>
                        <a:spcBef>
                          <a:spcPts val="315"/>
                        </a:spcBef>
                      </a:pPr>
                      <a:r>
                        <a:rPr sz="900" b="1" spc="-5" dirty="0">
                          <a:latin typeface="Arial"/>
                          <a:cs typeface="Arial"/>
                        </a:rPr>
                        <a:t>Baffle</a:t>
                      </a:r>
                      <a:r>
                        <a:rPr sz="900" b="1" spc="-15" dirty="0">
                          <a:latin typeface="Arial"/>
                          <a:cs typeface="Arial"/>
                        </a:rPr>
                        <a:t> </a:t>
                      </a:r>
                      <a:r>
                        <a:rPr sz="900" b="1" spc="-5" dirty="0">
                          <a:latin typeface="Arial"/>
                          <a:cs typeface="Arial"/>
                        </a:rPr>
                        <a:t>Geometry</a:t>
                      </a:r>
                      <a:endParaRPr sz="900">
                        <a:latin typeface="Arial"/>
                        <a:cs typeface="Arial"/>
                      </a:endParaRPr>
                    </a:p>
                  </a:txBody>
                  <a:tcPr marL="0" marR="0" marT="40005" marB="0">
                    <a:lnL w="12700">
                      <a:solidFill>
                        <a:srgbClr val="000000"/>
                      </a:solidFill>
                      <a:prstDash val="solid"/>
                    </a:lnL>
                    <a:lnR w="3175">
                      <a:solidFill>
                        <a:srgbClr val="000000"/>
                      </a:solidFill>
                      <a:prstDash val="solid"/>
                    </a:lnR>
                    <a:lnT w="28575">
                      <a:solidFill>
                        <a:srgbClr val="000000"/>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7"/>
                  </a:ext>
                </a:extLst>
              </a:tr>
              <a:tr h="154695">
                <a:tc gridSpan="2">
                  <a:txBody>
                    <a:bodyPr/>
                    <a:lstStyle/>
                    <a:p>
                      <a:pPr marL="12700">
                        <a:lnSpc>
                          <a:spcPts val="1075"/>
                        </a:lnSpc>
                        <a:spcBef>
                          <a:spcPts val="234"/>
                        </a:spcBef>
                        <a:tabLst>
                          <a:tab pos="1542415" algn="l"/>
                          <a:tab pos="2592705" algn="l"/>
                        </a:tabLst>
                      </a:pPr>
                      <a:r>
                        <a:rPr sz="900" spc="-10" dirty="0">
                          <a:latin typeface="Arial"/>
                          <a:cs typeface="Arial"/>
                        </a:rPr>
                        <a:t>TEMA </a:t>
                      </a:r>
                      <a:r>
                        <a:rPr sz="900" spc="-5" dirty="0">
                          <a:latin typeface="Arial"/>
                          <a:cs typeface="Arial"/>
                        </a:rPr>
                        <a:t>type	</a:t>
                      </a:r>
                      <a:r>
                        <a:rPr sz="900" dirty="0">
                          <a:latin typeface="Arial"/>
                          <a:cs typeface="Arial"/>
                        </a:rPr>
                        <a:t>(--)	</a:t>
                      </a:r>
                      <a:r>
                        <a:rPr sz="1350" spc="-7" baseline="6172" dirty="0">
                          <a:latin typeface="Arial"/>
                          <a:cs typeface="Arial"/>
                        </a:rPr>
                        <a:t>AES</a:t>
                      </a:r>
                      <a:endParaRPr sz="1350" baseline="6172">
                        <a:latin typeface="Arial"/>
                        <a:cs typeface="Arial"/>
                      </a:endParaRPr>
                    </a:p>
                  </a:txBody>
                  <a:tcPr marL="0" marR="0" marT="29844"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1075"/>
                        </a:lnSpc>
                        <a:spcBef>
                          <a:spcPts val="234"/>
                        </a:spcBef>
                        <a:tabLst>
                          <a:tab pos="2024380" algn="l"/>
                        </a:tabLst>
                      </a:pPr>
                      <a:r>
                        <a:rPr sz="900" spc="-5" dirty="0">
                          <a:latin typeface="Arial"/>
                          <a:cs typeface="Arial"/>
                        </a:rPr>
                        <a:t>Baffle</a:t>
                      </a:r>
                      <a:r>
                        <a:rPr sz="900" dirty="0">
                          <a:latin typeface="Arial"/>
                          <a:cs typeface="Arial"/>
                        </a:rPr>
                        <a:t> </a:t>
                      </a:r>
                      <a:r>
                        <a:rPr sz="900" spc="-5" dirty="0">
                          <a:latin typeface="Arial"/>
                          <a:cs typeface="Arial"/>
                        </a:rPr>
                        <a:t>type	Single</a:t>
                      </a:r>
                      <a:r>
                        <a:rPr sz="900" spc="-25" dirty="0">
                          <a:latin typeface="Arial"/>
                          <a:cs typeface="Arial"/>
                        </a:rPr>
                        <a:t> </a:t>
                      </a:r>
                      <a:r>
                        <a:rPr sz="900" spc="-5" dirty="0">
                          <a:latin typeface="Arial"/>
                          <a:cs typeface="Arial"/>
                        </a:rPr>
                        <a:t>Helical</a:t>
                      </a:r>
                      <a:endParaRPr sz="900">
                        <a:latin typeface="Arial"/>
                        <a:cs typeface="Arial"/>
                      </a:endParaRPr>
                    </a:p>
                  </a:txBody>
                  <a:tcPr marL="0" marR="0" marT="29844"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8"/>
                  </a:ext>
                </a:extLst>
              </a:tr>
              <a:tr h="136262">
                <a:tc gridSpan="2">
                  <a:txBody>
                    <a:bodyPr/>
                    <a:lstStyle/>
                    <a:p>
                      <a:pPr marL="12700">
                        <a:lnSpc>
                          <a:spcPct val="100000"/>
                        </a:lnSpc>
                        <a:spcBef>
                          <a:spcPts val="60"/>
                        </a:spcBef>
                        <a:tabLst>
                          <a:tab pos="1426845" algn="l"/>
                          <a:tab pos="2472055" algn="l"/>
                        </a:tabLst>
                      </a:pPr>
                      <a:r>
                        <a:rPr sz="900" spc="-5" dirty="0">
                          <a:latin typeface="Arial"/>
                          <a:cs typeface="Arial"/>
                        </a:rPr>
                        <a:t>Shell</a:t>
                      </a:r>
                      <a:r>
                        <a:rPr sz="900" spc="-10" dirty="0">
                          <a:latin typeface="Arial"/>
                          <a:cs typeface="Arial"/>
                        </a:rPr>
                        <a:t> </a:t>
                      </a:r>
                      <a:r>
                        <a:rPr sz="900" dirty="0">
                          <a:latin typeface="Arial"/>
                          <a:cs typeface="Arial"/>
                        </a:rPr>
                        <a:t>ID	</a:t>
                      </a:r>
                      <a:r>
                        <a:rPr sz="900" spc="-5" dirty="0">
                          <a:latin typeface="Arial"/>
                          <a:cs typeface="Arial"/>
                        </a:rPr>
                        <a:t>(mm)	</a:t>
                      </a:r>
                      <a:r>
                        <a:rPr sz="1350" spc="-7" baseline="3086" dirty="0">
                          <a:latin typeface="Arial"/>
                          <a:cs typeface="Arial"/>
                        </a:rPr>
                        <a:t>200.00</a:t>
                      </a:r>
                      <a:endParaRPr sz="1350" baseline="3086">
                        <a:latin typeface="Arial"/>
                        <a:cs typeface="Arial"/>
                      </a:endParaRPr>
                    </a:p>
                  </a:txBody>
                  <a:tcPr marL="0" marR="0" marT="7620"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ct val="100000"/>
                        </a:lnSpc>
                        <a:spcBef>
                          <a:spcPts val="60"/>
                        </a:spcBef>
                        <a:tabLst>
                          <a:tab pos="1416685" algn="l"/>
                          <a:tab pos="2435860" algn="l"/>
                        </a:tabLst>
                      </a:pPr>
                      <a:r>
                        <a:rPr sz="900" spc="-5" dirty="0">
                          <a:latin typeface="Arial"/>
                          <a:cs typeface="Arial"/>
                        </a:rPr>
                        <a:t>Helix</a:t>
                      </a:r>
                      <a:r>
                        <a:rPr sz="900" spc="-20" dirty="0">
                          <a:latin typeface="Arial"/>
                          <a:cs typeface="Arial"/>
                        </a:rPr>
                        <a:t> </a:t>
                      </a:r>
                      <a:r>
                        <a:rPr sz="900" spc="-5" dirty="0">
                          <a:latin typeface="Arial"/>
                          <a:cs typeface="Arial"/>
                        </a:rPr>
                        <a:t>angle	</a:t>
                      </a:r>
                      <a:r>
                        <a:rPr sz="900" dirty="0">
                          <a:latin typeface="Arial"/>
                          <a:cs typeface="Arial"/>
                        </a:rPr>
                        <a:t>(deg)	</a:t>
                      </a:r>
                      <a:r>
                        <a:rPr sz="900" spc="-5" dirty="0">
                          <a:latin typeface="Arial"/>
                          <a:cs typeface="Arial"/>
                        </a:rPr>
                        <a:t>32.50</a:t>
                      </a:r>
                      <a:endParaRPr sz="900">
                        <a:latin typeface="Arial"/>
                        <a:cs typeface="Arial"/>
                      </a:endParaRPr>
                    </a:p>
                  </a:txBody>
                  <a:tcPr marL="0" marR="0" marT="7620"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19"/>
                  </a:ext>
                </a:extLst>
              </a:tr>
              <a:tr h="136921">
                <a:tc gridSpan="2">
                  <a:txBody>
                    <a:bodyPr/>
                    <a:lstStyle/>
                    <a:p>
                      <a:pPr marL="12700">
                        <a:lnSpc>
                          <a:spcPts val="1070"/>
                        </a:lnSpc>
                        <a:spcBef>
                          <a:spcPts val="75"/>
                        </a:spcBef>
                        <a:tabLst>
                          <a:tab pos="1542415" algn="l"/>
                          <a:tab pos="2757170" algn="l"/>
                        </a:tabLst>
                      </a:pPr>
                      <a:r>
                        <a:rPr sz="900" spc="-5" dirty="0">
                          <a:latin typeface="Arial"/>
                          <a:cs typeface="Arial"/>
                        </a:rPr>
                        <a:t>Series	</a:t>
                      </a:r>
                      <a:r>
                        <a:rPr sz="900" dirty="0">
                          <a:latin typeface="Arial"/>
                          <a:cs typeface="Arial"/>
                        </a:rPr>
                        <a:t>(--)	</a:t>
                      </a:r>
                      <a:r>
                        <a:rPr sz="1350" baseline="3086" dirty="0">
                          <a:latin typeface="Arial"/>
                          <a:cs typeface="Arial"/>
                        </a:rPr>
                        <a:t>1</a:t>
                      </a:r>
                      <a:endParaRPr sz="1350" baseline="3086">
                        <a:latin typeface="Arial"/>
                        <a:cs typeface="Arial"/>
                      </a:endParaRPr>
                    </a:p>
                  </a:txBody>
                  <a:tcPr marL="0" marR="0" marT="9525"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1070"/>
                        </a:lnSpc>
                        <a:spcBef>
                          <a:spcPts val="75"/>
                        </a:spcBef>
                        <a:tabLst>
                          <a:tab pos="2371725" algn="l"/>
                        </a:tabLst>
                      </a:pPr>
                      <a:r>
                        <a:rPr sz="900" spc="-5" dirty="0">
                          <a:latin typeface="Arial"/>
                          <a:cs typeface="Arial"/>
                        </a:rPr>
                        <a:t>Baffle</a:t>
                      </a:r>
                      <a:r>
                        <a:rPr sz="900" spc="10" dirty="0">
                          <a:latin typeface="Arial"/>
                          <a:cs typeface="Arial"/>
                        </a:rPr>
                        <a:t> </a:t>
                      </a:r>
                      <a:r>
                        <a:rPr sz="900" spc="-5" dirty="0">
                          <a:latin typeface="Arial"/>
                          <a:cs typeface="Arial"/>
                        </a:rPr>
                        <a:t>crossing</a:t>
                      </a:r>
                      <a:r>
                        <a:rPr sz="900" spc="10" dirty="0">
                          <a:latin typeface="Arial"/>
                          <a:cs typeface="Arial"/>
                        </a:rPr>
                        <a:t> </a:t>
                      </a:r>
                      <a:r>
                        <a:rPr sz="900" spc="-5" dirty="0">
                          <a:latin typeface="Arial"/>
                          <a:cs typeface="Arial"/>
                        </a:rPr>
                        <a:t>fraction	0.0694</a:t>
                      </a:r>
                      <a:endParaRPr sz="900">
                        <a:latin typeface="Arial"/>
                        <a:cs typeface="Arial"/>
                      </a:endParaRPr>
                    </a:p>
                  </a:txBody>
                  <a:tcPr marL="0" marR="0" marT="9525"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20"/>
                  </a:ext>
                </a:extLst>
              </a:tr>
              <a:tr h="130986">
                <a:tc gridSpan="2">
                  <a:txBody>
                    <a:bodyPr/>
                    <a:lstStyle/>
                    <a:p>
                      <a:pPr marL="12700">
                        <a:lnSpc>
                          <a:spcPts val="1030"/>
                        </a:lnSpc>
                        <a:spcBef>
                          <a:spcPts val="65"/>
                        </a:spcBef>
                        <a:tabLst>
                          <a:tab pos="1542415" algn="l"/>
                          <a:tab pos="2757170" algn="l"/>
                        </a:tabLst>
                      </a:pPr>
                      <a:r>
                        <a:rPr sz="900" spc="-5" dirty="0">
                          <a:latin typeface="Arial"/>
                          <a:cs typeface="Arial"/>
                        </a:rPr>
                        <a:t>Parallel	</a:t>
                      </a:r>
                      <a:r>
                        <a:rPr sz="900" dirty="0">
                          <a:latin typeface="Arial"/>
                          <a:cs typeface="Arial"/>
                        </a:rPr>
                        <a:t>(--)	</a:t>
                      </a:r>
                      <a:r>
                        <a:rPr sz="1350" baseline="3086" dirty="0">
                          <a:latin typeface="Arial"/>
                          <a:cs typeface="Arial"/>
                        </a:rPr>
                        <a:t>1</a:t>
                      </a:r>
                      <a:endParaRPr sz="1350" baseline="3086">
                        <a:latin typeface="Arial"/>
                        <a:cs typeface="Arial"/>
                      </a:endParaRPr>
                    </a:p>
                  </a:txBody>
                  <a:tcPr marL="0" marR="0" marT="8255"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1030"/>
                        </a:lnSpc>
                        <a:spcBef>
                          <a:spcPts val="65"/>
                        </a:spcBef>
                        <a:tabLst>
                          <a:tab pos="1417955" algn="l"/>
                          <a:tab pos="2371725" algn="l"/>
                        </a:tabLst>
                      </a:pPr>
                      <a:r>
                        <a:rPr sz="900" spc="-5" dirty="0">
                          <a:latin typeface="Arial"/>
                          <a:cs typeface="Arial"/>
                        </a:rPr>
                        <a:t>Central</a:t>
                      </a:r>
                      <a:r>
                        <a:rPr sz="900" spc="5" dirty="0">
                          <a:latin typeface="Arial"/>
                          <a:cs typeface="Arial"/>
                        </a:rPr>
                        <a:t> </a:t>
                      </a:r>
                      <a:r>
                        <a:rPr sz="900" spc="-5" dirty="0">
                          <a:latin typeface="Arial"/>
                          <a:cs typeface="Arial"/>
                        </a:rPr>
                        <a:t>spacing	(mm)	</a:t>
                      </a:r>
                      <a:r>
                        <a:rPr sz="1350" spc="-7" baseline="3086" dirty="0">
                          <a:latin typeface="Arial"/>
                          <a:cs typeface="Arial"/>
                        </a:rPr>
                        <a:t>25.000</a:t>
                      </a:r>
                      <a:endParaRPr sz="1350" baseline="3086">
                        <a:latin typeface="Arial"/>
                        <a:cs typeface="Arial"/>
                      </a:endParaRPr>
                    </a:p>
                  </a:txBody>
                  <a:tcPr marL="0" marR="0" marT="8255"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21"/>
                  </a:ext>
                </a:extLst>
              </a:tr>
              <a:tr h="137043">
                <a:tc gridSpan="2">
                  <a:txBody>
                    <a:bodyPr/>
                    <a:lstStyle/>
                    <a:p>
                      <a:pPr marL="12700">
                        <a:lnSpc>
                          <a:spcPts val="1055"/>
                        </a:lnSpc>
                        <a:tabLst>
                          <a:tab pos="1423670" algn="l"/>
                          <a:tab pos="2599055" algn="l"/>
                        </a:tabLst>
                      </a:pPr>
                      <a:r>
                        <a:rPr sz="900" spc="-5" dirty="0">
                          <a:latin typeface="Arial"/>
                          <a:cs typeface="Arial"/>
                        </a:rPr>
                        <a:t>Orientation	</a:t>
                      </a:r>
                      <a:r>
                        <a:rPr sz="900" dirty="0">
                          <a:latin typeface="Arial"/>
                          <a:cs typeface="Arial"/>
                        </a:rPr>
                        <a:t>(deg)	0.00</a:t>
                      </a:r>
                      <a:endParaRPr sz="900">
                        <a:latin typeface="Arial"/>
                        <a:cs typeface="Arial"/>
                      </a:endParaRPr>
                    </a:p>
                  </a:txBody>
                  <a:tcPr marL="0" marR="0" marT="0" marB="0">
                    <a:lnL w="3175">
                      <a:solidFill>
                        <a:srgbClr val="000000"/>
                      </a:solidFill>
                      <a:prstDash val="solid"/>
                    </a:lnL>
                    <a:lnR w="12700">
                      <a:solidFill>
                        <a:srgbClr val="000000"/>
                      </a:solidFill>
                      <a:prstDash val="solid"/>
                    </a:lnR>
                    <a:lnB w="28575">
                      <a:solidFill>
                        <a:srgbClr val="000000"/>
                      </a:solidFill>
                      <a:prstDash val="solid"/>
                    </a:lnB>
                  </a:tcPr>
                </a:tc>
                <a:tc hMerge="1">
                  <a:txBody>
                    <a:bodyPr/>
                    <a:lstStyle/>
                    <a:p>
                      <a:endParaRPr/>
                    </a:p>
                  </a:txBody>
                  <a:tcPr marL="0" marR="0" marT="0" marB="0"/>
                </a:tc>
                <a:tc gridSpan="3">
                  <a:txBody>
                    <a:bodyPr/>
                    <a:lstStyle/>
                    <a:p>
                      <a:pPr marL="90805">
                        <a:lnSpc>
                          <a:spcPts val="1055"/>
                        </a:lnSpc>
                        <a:tabLst>
                          <a:tab pos="1532255" algn="l"/>
                          <a:tab pos="2371725" algn="l"/>
                        </a:tabLst>
                      </a:pPr>
                      <a:r>
                        <a:rPr sz="900" spc="-5" dirty="0">
                          <a:latin typeface="Arial"/>
                          <a:cs typeface="Arial"/>
                        </a:rPr>
                        <a:t>Helical</a:t>
                      </a:r>
                      <a:r>
                        <a:rPr sz="900" spc="15" dirty="0">
                          <a:latin typeface="Arial"/>
                          <a:cs typeface="Arial"/>
                        </a:rPr>
                        <a:t> </a:t>
                      </a:r>
                      <a:r>
                        <a:rPr sz="900" spc="-5" dirty="0">
                          <a:latin typeface="Arial"/>
                          <a:cs typeface="Arial"/>
                        </a:rPr>
                        <a:t>baffle</a:t>
                      </a:r>
                      <a:r>
                        <a:rPr sz="900" dirty="0">
                          <a:latin typeface="Arial"/>
                          <a:cs typeface="Arial"/>
                        </a:rPr>
                        <a:t> sets	(--)	</a:t>
                      </a:r>
                      <a:r>
                        <a:rPr sz="900" spc="-5" dirty="0">
                          <a:latin typeface="Arial"/>
                          <a:cs typeface="Arial"/>
                        </a:rPr>
                        <a:t>1.0000</a:t>
                      </a:r>
                      <a:endParaRPr sz="900">
                        <a:latin typeface="Arial"/>
                        <a:cs typeface="Arial"/>
                      </a:endParaRPr>
                    </a:p>
                  </a:txBody>
                  <a:tcPr marL="0" marR="0" marT="0" marB="0">
                    <a:lnL w="12700">
                      <a:solidFill>
                        <a:srgbClr val="000000"/>
                      </a:solidFill>
                      <a:prstDash val="solid"/>
                    </a:lnL>
                    <a:lnR w="3175">
                      <a:solidFill>
                        <a:srgbClr val="000000"/>
                      </a:solidFill>
                      <a:prstDash val="solid"/>
                    </a:lnR>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22"/>
                  </a:ext>
                </a:extLst>
              </a:tr>
              <a:tr h="180256">
                <a:tc gridSpan="2">
                  <a:txBody>
                    <a:bodyPr/>
                    <a:lstStyle/>
                    <a:p>
                      <a:pPr marR="38100" algn="ctr">
                        <a:lnSpc>
                          <a:spcPct val="100000"/>
                        </a:lnSpc>
                        <a:spcBef>
                          <a:spcPts val="310"/>
                        </a:spcBef>
                      </a:pPr>
                      <a:r>
                        <a:rPr sz="900" b="1" dirty="0">
                          <a:latin typeface="Arial"/>
                          <a:cs typeface="Arial"/>
                        </a:rPr>
                        <a:t>Tube</a:t>
                      </a:r>
                      <a:r>
                        <a:rPr sz="900" b="1" spc="-15" dirty="0">
                          <a:latin typeface="Arial"/>
                          <a:cs typeface="Arial"/>
                        </a:rPr>
                        <a:t> </a:t>
                      </a:r>
                      <a:r>
                        <a:rPr sz="900" b="1" spc="-5" dirty="0">
                          <a:latin typeface="Arial"/>
                          <a:cs typeface="Arial"/>
                        </a:rPr>
                        <a:t>Geometry</a:t>
                      </a:r>
                      <a:endParaRPr sz="900">
                        <a:latin typeface="Arial"/>
                        <a:cs typeface="Arial"/>
                      </a:endParaRPr>
                    </a:p>
                  </a:txBody>
                  <a:tcPr marL="0" marR="0" marT="39370" marB="0">
                    <a:lnL w="3175">
                      <a:solidFill>
                        <a:srgbClr val="000000"/>
                      </a:solidFill>
                      <a:prstDash val="solid"/>
                    </a:lnL>
                    <a:lnR w="12700">
                      <a:solidFill>
                        <a:srgbClr val="000000"/>
                      </a:solidFill>
                      <a:prstDash val="solid"/>
                    </a:lnR>
                    <a:lnT w="28575">
                      <a:solidFill>
                        <a:srgbClr val="000000"/>
                      </a:solidFill>
                      <a:prstDash val="solid"/>
                    </a:lnT>
                  </a:tcPr>
                </a:tc>
                <a:tc hMerge="1">
                  <a:txBody>
                    <a:bodyPr/>
                    <a:lstStyle/>
                    <a:p>
                      <a:endParaRPr/>
                    </a:p>
                  </a:txBody>
                  <a:tcPr marL="0" marR="0" marT="0" marB="0"/>
                </a:tc>
                <a:tc gridSpan="3">
                  <a:txBody>
                    <a:bodyPr/>
                    <a:lstStyle/>
                    <a:p>
                      <a:pPr algn="ctr">
                        <a:lnSpc>
                          <a:spcPct val="100000"/>
                        </a:lnSpc>
                        <a:spcBef>
                          <a:spcPts val="310"/>
                        </a:spcBef>
                      </a:pPr>
                      <a:r>
                        <a:rPr sz="900" b="1" spc="-5" dirty="0">
                          <a:latin typeface="Arial"/>
                          <a:cs typeface="Arial"/>
                        </a:rPr>
                        <a:t>Nozzles</a:t>
                      </a:r>
                      <a:endParaRPr sz="900">
                        <a:latin typeface="Arial"/>
                        <a:cs typeface="Arial"/>
                      </a:endParaRPr>
                    </a:p>
                  </a:txBody>
                  <a:tcPr marL="0" marR="0" marT="39370" marB="0">
                    <a:lnL w="12700">
                      <a:solidFill>
                        <a:srgbClr val="000000"/>
                      </a:solidFill>
                      <a:prstDash val="solid"/>
                    </a:lnL>
                    <a:lnR w="3175">
                      <a:solidFill>
                        <a:srgbClr val="000000"/>
                      </a:solidFill>
                      <a:prstDash val="solid"/>
                    </a:lnR>
                    <a:lnT w="28575">
                      <a:solidFill>
                        <a:srgbClr val="000000"/>
                      </a:solidFill>
                      <a:prstDash val="soli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23"/>
                  </a:ext>
                </a:extLst>
              </a:tr>
              <a:tr h="154037">
                <a:tc gridSpan="2">
                  <a:txBody>
                    <a:bodyPr/>
                    <a:lstStyle/>
                    <a:p>
                      <a:pPr marL="12700">
                        <a:lnSpc>
                          <a:spcPts val="1075"/>
                        </a:lnSpc>
                        <a:spcBef>
                          <a:spcPts val="225"/>
                        </a:spcBef>
                        <a:tabLst>
                          <a:tab pos="1542415" algn="l"/>
                          <a:tab pos="2566670" algn="l"/>
                        </a:tabLst>
                      </a:pPr>
                      <a:r>
                        <a:rPr sz="900" spc="-5" dirty="0">
                          <a:latin typeface="Arial"/>
                          <a:cs typeface="Arial"/>
                        </a:rPr>
                        <a:t>Tube type	</a:t>
                      </a:r>
                      <a:r>
                        <a:rPr sz="900" dirty="0">
                          <a:latin typeface="Arial"/>
                          <a:cs typeface="Arial"/>
                        </a:rPr>
                        <a:t>(--)	</a:t>
                      </a:r>
                      <a:r>
                        <a:rPr sz="900" spc="-5" dirty="0">
                          <a:latin typeface="Arial"/>
                          <a:cs typeface="Arial"/>
                        </a:rPr>
                        <a:t>Plain</a:t>
                      </a:r>
                      <a:endParaRPr sz="900">
                        <a:latin typeface="Arial"/>
                        <a:cs typeface="Arial"/>
                      </a:endParaRPr>
                    </a:p>
                  </a:txBody>
                  <a:tcPr marL="0" marR="0" marT="28575"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1075"/>
                        </a:lnSpc>
                        <a:spcBef>
                          <a:spcPts val="225"/>
                        </a:spcBef>
                        <a:tabLst>
                          <a:tab pos="1417955" algn="l"/>
                          <a:tab pos="2371725" algn="l"/>
                        </a:tabLst>
                      </a:pPr>
                      <a:r>
                        <a:rPr sz="900" spc="-5" dirty="0">
                          <a:latin typeface="Arial"/>
                          <a:cs typeface="Arial"/>
                        </a:rPr>
                        <a:t>Shell</a:t>
                      </a:r>
                      <a:r>
                        <a:rPr sz="900" dirty="0">
                          <a:latin typeface="Arial"/>
                          <a:cs typeface="Arial"/>
                        </a:rPr>
                        <a:t> </a:t>
                      </a:r>
                      <a:r>
                        <a:rPr sz="900" spc="-5" dirty="0">
                          <a:latin typeface="Arial"/>
                          <a:cs typeface="Arial"/>
                        </a:rPr>
                        <a:t>inlet	(mm)	</a:t>
                      </a:r>
                      <a:r>
                        <a:rPr sz="1350" spc="-7" baseline="3086" dirty="0">
                          <a:latin typeface="Arial"/>
                          <a:cs typeface="Arial"/>
                        </a:rPr>
                        <a:t>26.645</a:t>
                      </a:r>
                      <a:endParaRPr sz="1350" baseline="3086">
                        <a:latin typeface="Arial"/>
                        <a:cs typeface="Arial"/>
                      </a:endParaRPr>
                    </a:p>
                  </a:txBody>
                  <a:tcPr marL="0" marR="0" marT="28575"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24"/>
                  </a:ext>
                </a:extLst>
              </a:tr>
              <a:tr h="136915">
                <a:tc gridSpan="2">
                  <a:txBody>
                    <a:bodyPr/>
                    <a:lstStyle/>
                    <a:p>
                      <a:pPr marL="12700">
                        <a:lnSpc>
                          <a:spcPts val="1075"/>
                        </a:lnSpc>
                        <a:spcBef>
                          <a:spcPts val="70"/>
                        </a:spcBef>
                        <a:tabLst>
                          <a:tab pos="1426845" algn="l"/>
                          <a:tab pos="2472055" algn="l"/>
                        </a:tabLst>
                      </a:pPr>
                      <a:r>
                        <a:rPr sz="900" spc="-5" dirty="0">
                          <a:latin typeface="Arial"/>
                          <a:cs typeface="Arial"/>
                        </a:rPr>
                        <a:t>Tube</a:t>
                      </a:r>
                      <a:r>
                        <a:rPr sz="900" spc="-10" dirty="0">
                          <a:latin typeface="Arial"/>
                          <a:cs typeface="Arial"/>
                        </a:rPr>
                        <a:t> </a:t>
                      </a:r>
                      <a:r>
                        <a:rPr sz="900" spc="-5" dirty="0">
                          <a:latin typeface="Arial"/>
                          <a:cs typeface="Arial"/>
                        </a:rPr>
                        <a:t>OD	(mm)	</a:t>
                      </a:r>
                      <a:r>
                        <a:rPr sz="1350" spc="-7" baseline="3086" dirty="0">
                          <a:latin typeface="Arial"/>
                          <a:cs typeface="Arial"/>
                        </a:rPr>
                        <a:t>12.700</a:t>
                      </a:r>
                      <a:endParaRPr sz="1350" baseline="3086">
                        <a:latin typeface="Arial"/>
                        <a:cs typeface="Arial"/>
                      </a:endParaRPr>
                    </a:p>
                  </a:txBody>
                  <a:tcPr marL="0" marR="0" marT="8890"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1075"/>
                        </a:lnSpc>
                        <a:spcBef>
                          <a:spcPts val="70"/>
                        </a:spcBef>
                        <a:tabLst>
                          <a:tab pos="1417955" algn="l"/>
                          <a:tab pos="2371725" algn="l"/>
                        </a:tabLst>
                      </a:pPr>
                      <a:r>
                        <a:rPr sz="900" spc="-5" dirty="0">
                          <a:latin typeface="Arial"/>
                          <a:cs typeface="Arial"/>
                        </a:rPr>
                        <a:t>Shell</a:t>
                      </a:r>
                      <a:r>
                        <a:rPr sz="900" dirty="0">
                          <a:latin typeface="Arial"/>
                          <a:cs typeface="Arial"/>
                        </a:rPr>
                        <a:t> </a:t>
                      </a:r>
                      <a:r>
                        <a:rPr sz="900" spc="-5" dirty="0">
                          <a:latin typeface="Arial"/>
                          <a:cs typeface="Arial"/>
                        </a:rPr>
                        <a:t>outlet	(mm)	</a:t>
                      </a:r>
                      <a:r>
                        <a:rPr sz="1350" spc="-7" baseline="3086" dirty="0">
                          <a:latin typeface="Arial"/>
                          <a:cs typeface="Arial"/>
                        </a:rPr>
                        <a:t>26.645</a:t>
                      </a:r>
                      <a:endParaRPr sz="1350" baseline="3086">
                        <a:latin typeface="Arial"/>
                        <a:cs typeface="Arial"/>
                      </a:endParaRPr>
                    </a:p>
                  </a:txBody>
                  <a:tcPr marL="0" marR="0" marT="8890"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25"/>
                  </a:ext>
                </a:extLst>
              </a:tr>
              <a:tr h="136921">
                <a:tc gridSpan="2">
                  <a:txBody>
                    <a:bodyPr/>
                    <a:lstStyle/>
                    <a:p>
                      <a:pPr marL="12700">
                        <a:lnSpc>
                          <a:spcPts val="1075"/>
                        </a:lnSpc>
                        <a:spcBef>
                          <a:spcPts val="70"/>
                        </a:spcBef>
                        <a:tabLst>
                          <a:tab pos="1522730" algn="l"/>
                          <a:tab pos="2534920" algn="l"/>
                        </a:tabLst>
                      </a:pPr>
                      <a:r>
                        <a:rPr sz="900" spc="-5" dirty="0">
                          <a:latin typeface="Arial"/>
                          <a:cs typeface="Arial"/>
                        </a:rPr>
                        <a:t>Length	</a:t>
                      </a:r>
                      <a:r>
                        <a:rPr sz="900" dirty="0">
                          <a:latin typeface="Arial"/>
                          <a:cs typeface="Arial"/>
                        </a:rPr>
                        <a:t>(m)	</a:t>
                      </a:r>
                      <a:r>
                        <a:rPr sz="1350" spc="-7" baseline="3086" dirty="0">
                          <a:latin typeface="Arial"/>
                          <a:cs typeface="Arial"/>
                        </a:rPr>
                        <a:t>0.500</a:t>
                      </a:r>
                      <a:endParaRPr sz="1350" baseline="3086">
                        <a:latin typeface="Arial"/>
                        <a:cs typeface="Arial"/>
                      </a:endParaRPr>
                    </a:p>
                  </a:txBody>
                  <a:tcPr marL="0" marR="0" marT="8890"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1075"/>
                        </a:lnSpc>
                        <a:spcBef>
                          <a:spcPts val="70"/>
                        </a:spcBef>
                        <a:tabLst>
                          <a:tab pos="1417955" algn="l"/>
                          <a:tab pos="2371725" algn="l"/>
                        </a:tabLst>
                      </a:pPr>
                      <a:r>
                        <a:rPr sz="900" spc="-5" dirty="0">
                          <a:latin typeface="Arial"/>
                          <a:cs typeface="Arial"/>
                        </a:rPr>
                        <a:t>Inlet</a:t>
                      </a:r>
                      <a:r>
                        <a:rPr sz="900" dirty="0">
                          <a:latin typeface="Arial"/>
                          <a:cs typeface="Arial"/>
                        </a:rPr>
                        <a:t> </a:t>
                      </a:r>
                      <a:r>
                        <a:rPr sz="900" spc="-5" dirty="0">
                          <a:latin typeface="Arial"/>
                          <a:cs typeface="Arial"/>
                        </a:rPr>
                        <a:t>height	(mm)	</a:t>
                      </a:r>
                      <a:r>
                        <a:rPr sz="1350" spc="-7" baseline="3086" dirty="0">
                          <a:latin typeface="Arial"/>
                          <a:cs typeface="Arial"/>
                        </a:rPr>
                        <a:t>24.909</a:t>
                      </a:r>
                      <a:endParaRPr sz="1350" baseline="3086">
                        <a:latin typeface="Arial"/>
                        <a:cs typeface="Arial"/>
                      </a:endParaRPr>
                    </a:p>
                  </a:txBody>
                  <a:tcPr marL="0" marR="0" marT="8890"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26"/>
                  </a:ext>
                </a:extLst>
              </a:tr>
              <a:tr h="136262">
                <a:tc gridSpan="2">
                  <a:txBody>
                    <a:bodyPr/>
                    <a:lstStyle/>
                    <a:p>
                      <a:pPr marL="12700">
                        <a:lnSpc>
                          <a:spcPts val="1070"/>
                        </a:lnSpc>
                        <a:spcBef>
                          <a:spcPts val="70"/>
                        </a:spcBef>
                        <a:tabLst>
                          <a:tab pos="1542415" algn="l"/>
                          <a:tab pos="2472055" algn="l"/>
                        </a:tabLst>
                      </a:pPr>
                      <a:r>
                        <a:rPr sz="900" spc="-5" dirty="0">
                          <a:latin typeface="Arial"/>
                          <a:cs typeface="Arial"/>
                        </a:rPr>
                        <a:t>Pitch</a:t>
                      </a:r>
                      <a:r>
                        <a:rPr sz="900" spc="-10" dirty="0">
                          <a:latin typeface="Arial"/>
                          <a:cs typeface="Arial"/>
                        </a:rPr>
                        <a:t> </a:t>
                      </a:r>
                      <a:r>
                        <a:rPr sz="900" dirty="0">
                          <a:latin typeface="Arial"/>
                          <a:cs typeface="Arial"/>
                        </a:rPr>
                        <a:t>ratio	(--)	</a:t>
                      </a:r>
                      <a:r>
                        <a:rPr sz="1350" spc="-7" baseline="3086" dirty="0">
                          <a:latin typeface="Arial"/>
                          <a:cs typeface="Arial"/>
                        </a:rPr>
                        <a:t>1.2500</a:t>
                      </a:r>
                      <a:endParaRPr sz="1350" baseline="3086">
                        <a:latin typeface="Arial"/>
                        <a:cs typeface="Arial"/>
                      </a:endParaRPr>
                    </a:p>
                  </a:txBody>
                  <a:tcPr marL="0" marR="0" marT="8890"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1070"/>
                        </a:lnSpc>
                        <a:spcBef>
                          <a:spcPts val="70"/>
                        </a:spcBef>
                        <a:tabLst>
                          <a:tab pos="1417955" algn="l"/>
                          <a:tab pos="2371725" algn="l"/>
                        </a:tabLst>
                      </a:pPr>
                      <a:r>
                        <a:rPr sz="900" spc="-5" dirty="0">
                          <a:latin typeface="Arial"/>
                          <a:cs typeface="Arial"/>
                        </a:rPr>
                        <a:t>Outlet</a:t>
                      </a:r>
                      <a:r>
                        <a:rPr sz="900" dirty="0">
                          <a:latin typeface="Arial"/>
                          <a:cs typeface="Arial"/>
                        </a:rPr>
                        <a:t> </a:t>
                      </a:r>
                      <a:r>
                        <a:rPr sz="900" spc="-5" dirty="0">
                          <a:latin typeface="Arial"/>
                          <a:cs typeface="Arial"/>
                        </a:rPr>
                        <a:t>height	(mm)	</a:t>
                      </a:r>
                      <a:r>
                        <a:rPr sz="1350" spc="-7" baseline="3086" dirty="0">
                          <a:latin typeface="Arial"/>
                          <a:cs typeface="Arial"/>
                        </a:rPr>
                        <a:t>24.909</a:t>
                      </a:r>
                      <a:endParaRPr sz="1350" baseline="3086">
                        <a:latin typeface="Arial"/>
                        <a:cs typeface="Arial"/>
                      </a:endParaRPr>
                    </a:p>
                  </a:txBody>
                  <a:tcPr marL="0" marR="0" marT="8890"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27"/>
                  </a:ext>
                </a:extLst>
              </a:tr>
              <a:tr h="136268">
                <a:tc gridSpan="2">
                  <a:txBody>
                    <a:bodyPr/>
                    <a:lstStyle/>
                    <a:p>
                      <a:pPr marL="12700">
                        <a:lnSpc>
                          <a:spcPts val="1075"/>
                        </a:lnSpc>
                        <a:spcBef>
                          <a:spcPts val="65"/>
                        </a:spcBef>
                        <a:tabLst>
                          <a:tab pos="1423670" algn="l"/>
                          <a:tab pos="2693035" algn="l"/>
                        </a:tabLst>
                      </a:pPr>
                      <a:r>
                        <a:rPr sz="900" spc="-5" dirty="0">
                          <a:latin typeface="Arial"/>
                          <a:cs typeface="Arial"/>
                        </a:rPr>
                        <a:t>Layout	</a:t>
                      </a:r>
                      <a:r>
                        <a:rPr sz="900" dirty="0">
                          <a:latin typeface="Arial"/>
                          <a:cs typeface="Arial"/>
                        </a:rPr>
                        <a:t>(deg)	</a:t>
                      </a:r>
                      <a:r>
                        <a:rPr sz="1350" baseline="3086" dirty="0">
                          <a:latin typeface="Arial"/>
                          <a:cs typeface="Arial"/>
                        </a:rPr>
                        <a:t>30</a:t>
                      </a:r>
                      <a:endParaRPr sz="1350" baseline="3086">
                        <a:latin typeface="Arial"/>
                        <a:cs typeface="Arial"/>
                      </a:endParaRPr>
                    </a:p>
                  </a:txBody>
                  <a:tcPr marL="0" marR="0" marT="8255" marB="0">
                    <a:lnL w="3175">
                      <a:solidFill>
                        <a:srgbClr val="000000"/>
                      </a:solidFill>
                      <a:prstDash val="solid"/>
                    </a:lnL>
                    <a:lnR w="12700">
                      <a:solidFill>
                        <a:srgbClr val="000000"/>
                      </a:solidFill>
                      <a:prstDash val="solid"/>
                    </a:lnR>
                  </a:tcPr>
                </a:tc>
                <a:tc hMerge="1">
                  <a:txBody>
                    <a:bodyPr/>
                    <a:lstStyle/>
                    <a:p>
                      <a:endParaRPr/>
                    </a:p>
                  </a:txBody>
                  <a:tcPr marL="0" marR="0" marT="0" marB="0"/>
                </a:tc>
                <a:tc gridSpan="3">
                  <a:txBody>
                    <a:bodyPr/>
                    <a:lstStyle/>
                    <a:p>
                      <a:pPr marL="90805">
                        <a:lnSpc>
                          <a:spcPts val="1075"/>
                        </a:lnSpc>
                        <a:spcBef>
                          <a:spcPts val="65"/>
                        </a:spcBef>
                        <a:tabLst>
                          <a:tab pos="1417955" algn="l"/>
                          <a:tab pos="2371725" algn="l"/>
                        </a:tabLst>
                      </a:pPr>
                      <a:r>
                        <a:rPr sz="900" spc="-5" dirty="0">
                          <a:latin typeface="Arial"/>
                          <a:cs typeface="Arial"/>
                        </a:rPr>
                        <a:t>Tube</a:t>
                      </a:r>
                      <a:r>
                        <a:rPr sz="900" spc="10" dirty="0">
                          <a:latin typeface="Arial"/>
                          <a:cs typeface="Arial"/>
                        </a:rPr>
                        <a:t> </a:t>
                      </a:r>
                      <a:r>
                        <a:rPr sz="900" spc="-5" dirty="0">
                          <a:latin typeface="Arial"/>
                          <a:cs typeface="Arial"/>
                        </a:rPr>
                        <a:t>inlet	(mm)	</a:t>
                      </a:r>
                      <a:r>
                        <a:rPr sz="1350" spc="-7" baseline="3086" dirty="0">
                          <a:latin typeface="Arial"/>
                          <a:cs typeface="Arial"/>
                        </a:rPr>
                        <a:t>52.553</a:t>
                      </a:r>
                      <a:endParaRPr sz="1350" baseline="3086">
                        <a:latin typeface="Arial"/>
                        <a:cs typeface="Arial"/>
                      </a:endParaRPr>
                    </a:p>
                  </a:txBody>
                  <a:tcPr marL="0" marR="0" marT="8255" marB="0">
                    <a:lnL w="12700">
                      <a:solidFill>
                        <a:srgbClr val="000000"/>
                      </a:solidFill>
                      <a:prstDash val="solid"/>
                    </a:lnL>
                    <a:lnR w="3175">
                      <a:solidFill>
                        <a:srgbClr val="000000"/>
                      </a:solidFill>
                      <a:prstDash val="solid"/>
                    </a:lnR>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28"/>
                  </a:ext>
                </a:extLst>
              </a:tr>
              <a:tr h="268578">
                <a:tc gridSpan="2">
                  <a:txBody>
                    <a:bodyPr/>
                    <a:lstStyle/>
                    <a:p>
                      <a:pPr marL="12700">
                        <a:lnSpc>
                          <a:spcPct val="100000"/>
                        </a:lnSpc>
                        <a:spcBef>
                          <a:spcPts val="70"/>
                        </a:spcBef>
                        <a:tabLst>
                          <a:tab pos="1542415" algn="l"/>
                          <a:tab pos="2693035" algn="l"/>
                        </a:tabLst>
                      </a:pPr>
                      <a:r>
                        <a:rPr sz="900" spc="-5" dirty="0">
                          <a:latin typeface="Arial"/>
                          <a:cs typeface="Arial"/>
                        </a:rPr>
                        <a:t>Tubecount	</a:t>
                      </a:r>
                      <a:r>
                        <a:rPr sz="900" dirty="0">
                          <a:latin typeface="Arial"/>
                          <a:cs typeface="Arial"/>
                        </a:rPr>
                        <a:t>(--)	</a:t>
                      </a:r>
                      <a:r>
                        <a:rPr sz="1350" baseline="3086" dirty="0">
                          <a:latin typeface="Arial"/>
                          <a:cs typeface="Arial"/>
                        </a:rPr>
                        <a:t>25</a:t>
                      </a:r>
                      <a:endParaRPr sz="1350" baseline="3086">
                        <a:latin typeface="Arial"/>
                        <a:cs typeface="Arial"/>
                      </a:endParaRPr>
                    </a:p>
                    <a:p>
                      <a:pPr marL="12700">
                        <a:lnSpc>
                          <a:spcPct val="100000"/>
                        </a:lnSpc>
                        <a:spcBef>
                          <a:spcPts val="15"/>
                        </a:spcBef>
                        <a:tabLst>
                          <a:tab pos="1542415" algn="l"/>
                          <a:tab pos="2757170" algn="l"/>
                        </a:tabLst>
                      </a:pPr>
                      <a:r>
                        <a:rPr sz="900" spc="-5" dirty="0">
                          <a:latin typeface="Arial"/>
                          <a:cs typeface="Arial"/>
                        </a:rPr>
                        <a:t>Tube</a:t>
                      </a:r>
                      <a:r>
                        <a:rPr sz="900" spc="-10" dirty="0">
                          <a:latin typeface="Arial"/>
                          <a:cs typeface="Arial"/>
                        </a:rPr>
                        <a:t> </a:t>
                      </a:r>
                      <a:r>
                        <a:rPr sz="900" spc="-5" dirty="0">
                          <a:latin typeface="Arial"/>
                          <a:cs typeface="Arial"/>
                        </a:rPr>
                        <a:t>Pass	</a:t>
                      </a:r>
                      <a:r>
                        <a:rPr sz="900" dirty="0">
                          <a:latin typeface="Arial"/>
                          <a:cs typeface="Arial"/>
                        </a:rPr>
                        <a:t>(--)	1</a:t>
                      </a:r>
                      <a:endParaRPr sz="900">
                        <a:latin typeface="Arial"/>
                        <a:cs typeface="Arial"/>
                      </a:endParaRPr>
                    </a:p>
                  </a:txBody>
                  <a:tcPr marL="0" marR="0" marT="8890" marB="0">
                    <a:lnL w="3175">
                      <a:solidFill>
                        <a:srgbClr val="000000"/>
                      </a:solidFill>
                      <a:prstDash val="solid"/>
                    </a:lnL>
                    <a:lnR w="12700">
                      <a:solidFill>
                        <a:srgbClr val="000000"/>
                      </a:solidFill>
                      <a:prstDash val="solid"/>
                    </a:lnR>
                    <a:lnB w="28575">
                      <a:solidFill>
                        <a:srgbClr val="000000"/>
                      </a:solidFill>
                      <a:prstDash val="solid"/>
                    </a:lnB>
                  </a:tcPr>
                </a:tc>
                <a:tc hMerge="1">
                  <a:txBody>
                    <a:bodyPr/>
                    <a:lstStyle/>
                    <a:p>
                      <a:endParaRPr/>
                    </a:p>
                  </a:txBody>
                  <a:tcPr marL="0" marR="0" marT="0" marB="0"/>
                </a:tc>
                <a:tc gridSpan="3">
                  <a:txBody>
                    <a:bodyPr/>
                    <a:lstStyle/>
                    <a:p>
                      <a:pPr marL="90805">
                        <a:lnSpc>
                          <a:spcPct val="100000"/>
                        </a:lnSpc>
                        <a:spcBef>
                          <a:spcPts val="70"/>
                        </a:spcBef>
                        <a:tabLst>
                          <a:tab pos="1417955" algn="l"/>
                          <a:tab pos="2371725" algn="l"/>
                        </a:tabLst>
                      </a:pPr>
                      <a:r>
                        <a:rPr sz="900" spc="-5" dirty="0">
                          <a:latin typeface="Arial"/>
                          <a:cs typeface="Arial"/>
                        </a:rPr>
                        <a:t>Tube</a:t>
                      </a:r>
                      <a:r>
                        <a:rPr sz="900" spc="10" dirty="0">
                          <a:latin typeface="Arial"/>
                          <a:cs typeface="Arial"/>
                        </a:rPr>
                        <a:t> </a:t>
                      </a:r>
                      <a:r>
                        <a:rPr sz="900" spc="-5" dirty="0">
                          <a:latin typeface="Arial"/>
                          <a:cs typeface="Arial"/>
                        </a:rPr>
                        <a:t>outlet	(mm)	</a:t>
                      </a:r>
                      <a:r>
                        <a:rPr sz="1350" spc="-7" baseline="3086" dirty="0">
                          <a:latin typeface="Arial"/>
                          <a:cs typeface="Arial"/>
                        </a:rPr>
                        <a:t>52.553</a:t>
                      </a:r>
                      <a:endParaRPr sz="1350" baseline="3086">
                        <a:latin typeface="Arial"/>
                        <a:cs typeface="Arial"/>
                      </a:endParaRPr>
                    </a:p>
                  </a:txBody>
                  <a:tcPr marL="0" marR="0" marT="8890" marB="0">
                    <a:lnL w="12700">
                      <a:solidFill>
                        <a:srgbClr val="000000"/>
                      </a:solidFill>
                      <a:prstDash val="solid"/>
                    </a:lnL>
                    <a:lnR w="3175">
                      <a:solidFill>
                        <a:srgbClr val="000000"/>
                      </a:solidFill>
                      <a:prstDash val="solid"/>
                    </a:lnR>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29"/>
                  </a:ext>
                </a:extLst>
              </a:tr>
              <a:tr h="167859">
                <a:tc>
                  <a:txBody>
                    <a:bodyPr/>
                    <a:lstStyle/>
                    <a:p>
                      <a:pPr marR="62230" algn="ctr">
                        <a:lnSpc>
                          <a:spcPct val="100000"/>
                        </a:lnSpc>
                        <a:spcBef>
                          <a:spcPts val="310"/>
                        </a:spcBef>
                      </a:pPr>
                      <a:r>
                        <a:rPr sz="900" b="1" spc="-5" dirty="0">
                          <a:latin typeface="Arial"/>
                          <a:cs typeface="Arial"/>
                        </a:rPr>
                        <a:t>Thermal Resistance,</a:t>
                      </a:r>
                      <a:r>
                        <a:rPr sz="900" b="1" spc="-20" dirty="0">
                          <a:latin typeface="Arial"/>
                          <a:cs typeface="Arial"/>
                        </a:rPr>
                        <a:t> </a:t>
                      </a:r>
                      <a:r>
                        <a:rPr sz="900" b="1" dirty="0">
                          <a:latin typeface="Arial"/>
                          <a:cs typeface="Arial"/>
                        </a:rPr>
                        <a:t>%</a:t>
                      </a:r>
                      <a:endParaRPr sz="900">
                        <a:latin typeface="Arial"/>
                        <a:cs typeface="Arial"/>
                      </a:endParaRPr>
                    </a:p>
                  </a:txBody>
                  <a:tcPr marL="0" marR="0" marT="39370" marB="0">
                    <a:lnL w="3175">
                      <a:solidFill>
                        <a:srgbClr val="000000"/>
                      </a:solidFill>
                      <a:prstDash val="solid"/>
                    </a:lnL>
                    <a:lnR w="12700">
                      <a:solidFill>
                        <a:srgbClr val="000000"/>
                      </a:solidFill>
                      <a:prstDash val="solid"/>
                    </a:lnR>
                    <a:lnT w="28575">
                      <a:solidFill>
                        <a:srgbClr val="000000"/>
                      </a:solidFill>
                      <a:prstDash val="solid"/>
                    </a:lnT>
                  </a:tcPr>
                </a:tc>
                <a:tc rowSpan="5" gridSpan="3">
                  <a:txBody>
                    <a:bodyPr/>
                    <a:lstStyle/>
                    <a:p>
                      <a:pPr marL="544830">
                        <a:lnSpc>
                          <a:spcPct val="100000"/>
                        </a:lnSpc>
                        <a:spcBef>
                          <a:spcPts val="310"/>
                        </a:spcBef>
                      </a:pPr>
                      <a:r>
                        <a:rPr sz="900" b="1" spc="-5" dirty="0">
                          <a:latin typeface="Arial"/>
                          <a:cs typeface="Arial"/>
                        </a:rPr>
                        <a:t>Velocities,</a:t>
                      </a:r>
                      <a:r>
                        <a:rPr sz="900" b="1" spc="-15" dirty="0">
                          <a:latin typeface="Arial"/>
                          <a:cs typeface="Arial"/>
                        </a:rPr>
                        <a:t> </a:t>
                      </a:r>
                      <a:r>
                        <a:rPr sz="900" b="1" dirty="0">
                          <a:latin typeface="Arial"/>
                          <a:cs typeface="Arial"/>
                        </a:rPr>
                        <a:t>m/s</a:t>
                      </a:r>
                      <a:endParaRPr sz="900">
                        <a:latin typeface="Arial"/>
                        <a:cs typeface="Arial"/>
                      </a:endParaRPr>
                    </a:p>
                    <a:p>
                      <a:pPr marL="974725">
                        <a:lnSpc>
                          <a:spcPct val="100000"/>
                        </a:lnSpc>
                        <a:spcBef>
                          <a:spcPts val="155"/>
                        </a:spcBef>
                        <a:tabLst>
                          <a:tab pos="1571625" algn="l"/>
                        </a:tabLst>
                      </a:pPr>
                      <a:r>
                        <a:rPr sz="900" b="1" dirty="0">
                          <a:latin typeface="Arial"/>
                          <a:cs typeface="Arial"/>
                        </a:rPr>
                        <a:t>Min	Max</a:t>
                      </a:r>
                      <a:endParaRPr sz="900">
                        <a:latin typeface="Arial"/>
                        <a:cs typeface="Arial"/>
                      </a:endParaRPr>
                    </a:p>
                    <a:p>
                      <a:pPr marL="90805">
                        <a:lnSpc>
                          <a:spcPct val="100000"/>
                        </a:lnSpc>
                        <a:spcBef>
                          <a:spcPts val="60"/>
                        </a:spcBef>
                        <a:tabLst>
                          <a:tab pos="946785" algn="l"/>
                          <a:tab pos="1573530" algn="l"/>
                        </a:tabLst>
                      </a:pPr>
                      <a:r>
                        <a:rPr sz="900" spc="-5" dirty="0">
                          <a:latin typeface="Arial"/>
                          <a:cs typeface="Arial"/>
                        </a:rPr>
                        <a:t>Tubeside	</a:t>
                      </a:r>
                      <a:r>
                        <a:rPr sz="900" dirty="0">
                          <a:latin typeface="Arial"/>
                          <a:cs typeface="Arial"/>
                        </a:rPr>
                        <a:t>0.95	0.95</a:t>
                      </a:r>
                      <a:endParaRPr sz="900">
                        <a:latin typeface="Arial"/>
                        <a:cs typeface="Arial"/>
                      </a:endParaRPr>
                    </a:p>
                    <a:p>
                      <a:pPr marL="90805">
                        <a:lnSpc>
                          <a:spcPct val="100000"/>
                        </a:lnSpc>
                        <a:spcBef>
                          <a:spcPts val="35"/>
                        </a:spcBef>
                        <a:tabLst>
                          <a:tab pos="946785" algn="l"/>
                          <a:tab pos="1573530" algn="l"/>
                        </a:tabLst>
                      </a:pPr>
                      <a:r>
                        <a:rPr sz="900" spc="-5" dirty="0">
                          <a:latin typeface="Arial"/>
                          <a:cs typeface="Arial"/>
                        </a:rPr>
                        <a:t>Crossflow	</a:t>
                      </a:r>
                      <a:r>
                        <a:rPr sz="900" dirty="0">
                          <a:latin typeface="Arial"/>
                          <a:cs typeface="Arial"/>
                        </a:rPr>
                        <a:t>0.32	0.32</a:t>
                      </a:r>
                      <a:endParaRPr sz="900">
                        <a:latin typeface="Arial"/>
                        <a:cs typeface="Arial"/>
                      </a:endParaRPr>
                    </a:p>
                    <a:p>
                      <a:pPr marL="90805">
                        <a:lnSpc>
                          <a:spcPct val="100000"/>
                        </a:lnSpc>
                        <a:spcBef>
                          <a:spcPts val="40"/>
                        </a:spcBef>
                        <a:tabLst>
                          <a:tab pos="1094740" algn="l"/>
                          <a:tab pos="1719580" algn="l"/>
                        </a:tabLst>
                      </a:pPr>
                      <a:r>
                        <a:rPr sz="900" spc="-5" dirty="0">
                          <a:latin typeface="Arial"/>
                          <a:cs typeface="Arial"/>
                        </a:rPr>
                        <a:t>Window	</a:t>
                      </a:r>
                      <a:r>
                        <a:rPr sz="900" dirty="0">
                          <a:latin typeface="Arial"/>
                          <a:cs typeface="Arial"/>
                        </a:rPr>
                        <a:t>--	--</a:t>
                      </a:r>
                      <a:endParaRPr sz="900">
                        <a:latin typeface="Arial"/>
                        <a:cs typeface="Arial"/>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3175">
                      <a:solidFill>
                        <a:srgbClr val="000000"/>
                      </a:solidFill>
                      <a:prstDash val="solid"/>
                    </a:lnB>
                  </a:tcPr>
                </a:tc>
                <a:tc rowSpan="5" hMerge="1">
                  <a:txBody>
                    <a:bodyPr/>
                    <a:lstStyle/>
                    <a:p>
                      <a:endParaRPr/>
                    </a:p>
                  </a:txBody>
                  <a:tcPr marL="0" marR="0" marT="0" marB="0"/>
                </a:tc>
                <a:tc rowSpan="5" hMerge="1">
                  <a:txBody>
                    <a:bodyPr/>
                    <a:lstStyle/>
                    <a:p>
                      <a:endParaRPr/>
                    </a:p>
                  </a:txBody>
                  <a:tcPr marL="0" marR="0" marT="0" marB="0"/>
                </a:tc>
                <a:tc rowSpan="5">
                  <a:txBody>
                    <a:bodyPr/>
                    <a:lstStyle/>
                    <a:p>
                      <a:pPr>
                        <a:lnSpc>
                          <a:spcPct val="100000"/>
                        </a:lnSpc>
                      </a:pPr>
                      <a:endParaRPr sz="900">
                        <a:latin typeface="Times New Roman"/>
                        <a:cs typeface="Times New Roman"/>
                      </a:endParaRPr>
                    </a:p>
                  </a:txBody>
                  <a:tcPr marL="0" marR="0" marT="0" marB="0">
                    <a:lnL w="12700">
                      <a:solidFill>
                        <a:srgbClr val="000000"/>
                      </a:solidFill>
                      <a:prstDash val="solid"/>
                    </a:lnL>
                    <a:lnR w="3175">
                      <a:solidFill>
                        <a:srgbClr val="000000"/>
                      </a:solidFill>
                      <a:prstDash val="solid"/>
                    </a:lnR>
                    <a:lnT w="28575">
                      <a:solidFill>
                        <a:srgbClr val="000000"/>
                      </a:solidFill>
                      <a:prstDash val="solid"/>
                    </a:lnT>
                    <a:lnB w="3175">
                      <a:solidFill>
                        <a:srgbClr val="000000"/>
                      </a:solidFill>
                      <a:prstDash val="solid"/>
                    </a:lnB>
                  </a:tcPr>
                </a:tc>
                <a:extLst>
                  <a:ext uri="{0D108BD9-81ED-4DB2-BD59-A6C34878D82A}">
                    <a16:rowId xmlns:a16="http://schemas.microsoft.com/office/drawing/2014/main" val="10030"/>
                  </a:ext>
                </a:extLst>
              </a:tr>
              <a:tr h="130333">
                <a:tc>
                  <a:txBody>
                    <a:bodyPr/>
                    <a:lstStyle/>
                    <a:p>
                      <a:pPr marR="62230" algn="ctr">
                        <a:lnSpc>
                          <a:spcPts val="1045"/>
                        </a:lnSpc>
                        <a:spcBef>
                          <a:spcPts val="40"/>
                        </a:spcBef>
                        <a:tabLst>
                          <a:tab pos="1393825" algn="l"/>
                        </a:tabLst>
                      </a:pPr>
                      <a:r>
                        <a:rPr sz="900" spc="-5" dirty="0">
                          <a:latin typeface="Arial"/>
                          <a:cs typeface="Arial"/>
                        </a:rPr>
                        <a:t>Shell	66.33</a:t>
                      </a:r>
                      <a:endParaRPr sz="900">
                        <a:latin typeface="Arial"/>
                        <a:cs typeface="Arial"/>
                      </a:endParaRPr>
                    </a:p>
                  </a:txBody>
                  <a:tcPr marL="0" marR="0" marT="5080" marB="0">
                    <a:lnL w="3175">
                      <a:solidFill>
                        <a:srgbClr val="000000"/>
                      </a:solidFill>
                      <a:prstDash val="solid"/>
                    </a:lnL>
                    <a:lnR w="12700">
                      <a:solidFill>
                        <a:srgbClr val="000000"/>
                      </a:solidFill>
                      <a:prstDash val="solid"/>
                    </a:lnR>
                  </a:tcPr>
                </a:tc>
                <a:tc gridSpan="3" vMerge="1">
                  <a:txBody>
                    <a:bodyPr/>
                    <a:lstStyle/>
                    <a:p>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3175">
                      <a:solidFill>
                        <a:srgbClr val="000000"/>
                      </a:solidFill>
                      <a:prstDash val="solid"/>
                    </a:lnB>
                  </a:tcPr>
                </a:tc>
                <a:tc hMerge="1" vMerge="1">
                  <a:txBody>
                    <a:bodyPr/>
                    <a:lstStyle/>
                    <a:p>
                      <a:endParaRPr/>
                    </a:p>
                  </a:txBody>
                  <a:tcPr marL="0" marR="0" marT="0" marB="0"/>
                </a:tc>
                <a:tc hMerge="1" vMerge="1">
                  <a:txBody>
                    <a:bodyPr/>
                    <a:lstStyle/>
                    <a:p>
                      <a:endParaRPr/>
                    </a:p>
                  </a:txBody>
                  <a:tcPr marL="0" marR="0" marT="0" marB="0"/>
                </a:tc>
                <a:tc vMerge="1">
                  <a:txBody>
                    <a:bodyPr/>
                    <a:lstStyle/>
                    <a:p>
                      <a:endParaRPr/>
                    </a:p>
                  </a:txBody>
                  <a:tcPr marL="0" marR="0" marT="0" marB="0">
                    <a:lnL w="12700">
                      <a:solidFill>
                        <a:srgbClr val="000000"/>
                      </a:solidFill>
                      <a:prstDash val="solid"/>
                    </a:lnL>
                    <a:lnR w="3175">
                      <a:solidFill>
                        <a:srgbClr val="000000"/>
                      </a:solidFill>
                      <a:prstDash val="solid"/>
                    </a:lnR>
                    <a:lnT w="28575">
                      <a:solidFill>
                        <a:srgbClr val="000000"/>
                      </a:solidFill>
                      <a:prstDash val="solid"/>
                    </a:lnT>
                    <a:lnB w="3175">
                      <a:solidFill>
                        <a:srgbClr val="000000"/>
                      </a:solidFill>
                      <a:prstDash val="solid"/>
                    </a:lnB>
                  </a:tcPr>
                </a:tc>
                <a:extLst>
                  <a:ext uri="{0D108BD9-81ED-4DB2-BD59-A6C34878D82A}">
                    <a16:rowId xmlns:a16="http://schemas.microsoft.com/office/drawing/2014/main" val="10031"/>
                  </a:ext>
                </a:extLst>
              </a:tr>
              <a:tr h="122433">
                <a:tc>
                  <a:txBody>
                    <a:bodyPr/>
                    <a:lstStyle/>
                    <a:p>
                      <a:pPr marR="62230" algn="ctr">
                        <a:lnSpc>
                          <a:spcPts val="1015"/>
                        </a:lnSpc>
                        <a:tabLst>
                          <a:tab pos="1393825" algn="l"/>
                        </a:tabLst>
                      </a:pPr>
                      <a:r>
                        <a:rPr sz="900" spc="-5" dirty="0">
                          <a:latin typeface="Arial"/>
                          <a:cs typeface="Arial"/>
                        </a:rPr>
                        <a:t>Tube	17.83</a:t>
                      </a:r>
                      <a:endParaRPr sz="900">
                        <a:latin typeface="Arial"/>
                        <a:cs typeface="Arial"/>
                      </a:endParaRPr>
                    </a:p>
                  </a:txBody>
                  <a:tcPr marL="0" marR="0" marT="0" marB="0">
                    <a:lnL w="3175">
                      <a:solidFill>
                        <a:srgbClr val="000000"/>
                      </a:solidFill>
                      <a:prstDash val="solid"/>
                    </a:lnL>
                    <a:lnR w="12700">
                      <a:solidFill>
                        <a:srgbClr val="000000"/>
                      </a:solidFill>
                      <a:prstDash val="solid"/>
                    </a:lnR>
                  </a:tcPr>
                </a:tc>
                <a:tc gridSpan="3" vMerge="1">
                  <a:txBody>
                    <a:bodyPr/>
                    <a:lstStyle/>
                    <a:p>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3175">
                      <a:solidFill>
                        <a:srgbClr val="000000"/>
                      </a:solidFill>
                      <a:prstDash val="solid"/>
                    </a:lnB>
                  </a:tcPr>
                </a:tc>
                <a:tc hMerge="1" vMerge="1">
                  <a:txBody>
                    <a:bodyPr/>
                    <a:lstStyle/>
                    <a:p>
                      <a:endParaRPr/>
                    </a:p>
                  </a:txBody>
                  <a:tcPr marL="0" marR="0" marT="0" marB="0"/>
                </a:tc>
                <a:tc hMerge="1" vMerge="1">
                  <a:txBody>
                    <a:bodyPr/>
                    <a:lstStyle/>
                    <a:p>
                      <a:endParaRPr/>
                    </a:p>
                  </a:txBody>
                  <a:tcPr marL="0" marR="0" marT="0" marB="0"/>
                </a:tc>
                <a:tc vMerge="1">
                  <a:txBody>
                    <a:bodyPr/>
                    <a:lstStyle/>
                    <a:p>
                      <a:endParaRPr/>
                    </a:p>
                  </a:txBody>
                  <a:tcPr marL="0" marR="0" marT="0" marB="0">
                    <a:lnL w="12700">
                      <a:solidFill>
                        <a:srgbClr val="000000"/>
                      </a:solidFill>
                      <a:prstDash val="solid"/>
                    </a:lnL>
                    <a:lnR w="3175">
                      <a:solidFill>
                        <a:srgbClr val="000000"/>
                      </a:solidFill>
                      <a:prstDash val="solid"/>
                    </a:lnR>
                    <a:lnT w="28575">
                      <a:solidFill>
                        <a:srgbClr val="000000"/>
                      </a:solidFill>
                      <a:prstDash val="solid"/>
                    </a:lnT>
                    <a:lnB w="3175">
                      <a:solidFill>
                        <a:srgbClr val="000000"/>
                      </a:solidFill>
                      <a:prstDash val="solid"/>
                    </a:lnB>
                  </a:tcPr>
                </a:tc>
                <a:extLst>
                  <a:ext uri="{0D108BD9-81ED-4DB2-BD59-A6C34878D82A}">
                    <a16:rowId xmlns:a16="http://schemas.microsoft.com/office/drawing/2014/main" val="10032"/>
                  </a:ext>
                </a:extLst>
              </a:tr>
              <a:tr h="122445">
                <a:tc>
                  <a:txBody>
                    <a:bodyPr/>
                    <a:lstStyle/>
                    <a:p>
                      <a:pPr marR="62230" algn="ctr">
                        <a:lnSpc>
                          <a:spcPts val="1015"/>
                        </a:lnSpc>
                        <a:tabLst>
                          <a:tab pos="1393825" algn="l"/>
                        </a:tabLst>
                      </a:pPr>
                      <a:r>
                        <a:rPr sz="900" spc="-5" dirty="0">
                          <a:latin typeface="Arial"/>
                          <a:cs typeface="Arial"/>
                        </a:rPr>
                        <a:t>Fouling	12.35</a:t>
                      </a:r>
                      <a:endParaRPr sz="900">
                        <a:latin typeface="Arial"/>
                        <a:cs typeface="Arial"/>
                      </a:endParaRPr>
                    </a:p>
                  </a:txBody>
                  <a:tcPr marL="0" marR="0" marT="0" marB="0">
                    <a:lnL w="3175">
                      <a:solidFill>
                        <a:srgbClr val="000000"/>
                      </a:solidFill>
                      <a:prstDash val="solid"/>
                    </a:lnL>
                    <a:lnR w="12700">
                      <a:solidFill>
                        <a:srgbClr val="000000"/>
                      </a:solidFill>
                      <a:prstDash val="solid"/>
                    </a:lnR>
                  </a:tcPr>
                </a:tc>
                <a:tc gridSpan="3" vMerge="1">
                  <a:txBody>
                    <a:bodyPr/>
                    <a:lstStyle/>
                    <a:p>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3175">
                      <a:solidFill>
                        <a:srgbClr val="000000"/>
                      </a:solidFill>
                      <a:prstDash val="solid"/>
                    </a:lnB>
                  </a:tcPr>
                </a:tc>
                <a:tc hMerge="1" vMerge="1">
                  <a:txBody>
                    <a:bodyPr/>
                    <a:lstStyle/>
                    <a:p>
                      <a:endParaRPr/>
                    </a:p>
                  </a:txBody>
                  <a:tcPr marL="0" marR="0" marT="0" marB="0"/>
                </a:tc>
                <a:tc hMerge="1" vMerge="1">
                  <a:txBody>
                    <a:bodyPr/>
                    <a:lstStyle/>
                    <a:p>
                      <a:endParaRPr/>
                    </a:p>
                  </a:txBody>
                  <a:tcPr marL="0" marR="0" marT="0" marB="0"/>
                </a:tc>
                <a:tc vMerge="1">
                  <a:txBody>
                    <a:bodyPr/>
                    <a:lstStyle/>
                    <a:p>
                      <a:endParaRPr/>
                    </a:p>
                  </a:txBody>
                  <a:tcPr marL="0" marR="0" marT="0" marB="0">
                    <a:lnL w="12700">
                      <a:solidFill>
                        <a:srgbClr val="000000"/>
                      </a:solidFill>
                      <a:prstDash val="solid"/>
                    </a:lnL>
                    <a:lnR w="3175">
                      <a:solidFill>
                        <a:srgbClr val="000000"/>
                      </a:solidFill>
                      <a:prstDash val="solid"/>
                    </a:lnR>
                    <a:lnT w="28575">
                      <a:solidFill>
                        <a:srgbClr val="000000"/>
                      </a:solidFill>
                      <a:prstDash val="solid"/>
                    </a:lnT>
                    <a:lnB w="3175">
                      <a:solidFill>
                        <a:srgbClr val="000000"/>
                      </a:solidFill>
                      <a:prstDash val="solid"/>
                    </a:lnB>
                  </a:tcPr>
                </a:tc>
                <a:extLst>
                  <a:ext uri="{0D108BD9-81ED-4DB2-BD59-A6C34878D82A}">
                    <a16:rowId xmlns:a16="http://schemas.microsoft.com/office/drawing/2014/main" val="10033"/>
                  </a:ext>
                </a:extLst>
              </a:tr>
              <a:tr h="243897">
                <a:tc>
                  <a:txBody>
                    <a:bodyPr/>
                    <a:lstStyle/>
                    <a:p>
                      <a:pPr marR="62230" algn="ctr">
                        <a:lnSpc>
                          <a:spcPts val="1050"/>
                        </a:lnSpc>
                        <a:tabLst>
                          <a:tab pos="1456690" algn="l"/>
                        </a:tabLst>
                      </a:pPr>
                      <a:r>
                        <a:rPr sz="900" spc="-5" dirty="0">
                          <a:latin typeface="Arial"/>
                          <a:cs typeface="Arial"/>
                        </a:rPr>
                        <a:t>Metal	</a:t>
                      </a:r>
                      <a:r>
                        <a:rPr sz="900" dirty="0">
                          <a:latin typeface="Arial"/>
                          <a:cs typeface="Arial"/>
                        </a:rPr>
                        <a:t>3.49</a:t>
                      </a:r>
                    </a:p>
                  </a:txBody>
                  <a:tcPr marL="0" marR="0" marT="0" marB="0">
                    <a:lnL w="3175">
                      <a:solidFill>
                        <a:srgbClr val="000000"/>
                      </a:solidFill>
                      <a:prstDash val="solid"/>
                    </a:lnL>
                    <a:lnR w="12700">
                      <a:solidFill>
                        <a:srgbClr val="000000"/>
                      </a:solidFill>
                      <a:prstDash val="solid"/>
                    </a:lnR>
                    <a:lnB w="3175">
                      <a:solidFill>
                        <a:srgbClr val="000000"/>
                      </a:solidFill>
                      <a:prstDash val="solid"/>
                    </a:lnB>
                  </a:tcPr>
                </a:tc>
                <a:tc gridSpan="3" vMerge="1">
                  <a:txBody>
                    <a:bodyPr/>
                    <a:lstStyle/>
                    <a:p>
                      <a:endParaRPr/>
                    </a:p>
                  </a:txBody>
                  <a:tcPr marL="0" marR="0" marT="39370" marB="0">
                    <a:lnL w="12700">
                      <a:solidFill>
                        <a:srgbClr val="000000"/>
                      </a:solidFill>
                      <a:prstDash val="solid"/>
                    </a:lnL>
                    <a:lnR w="12700">
                      <a:solidFill>
                        <a:srgbClr val="000000"/>
                      </a:solidFill>
                      <a:prstDash val="solid"/>
                    </a:lnR>
                    <a:lnT w="28575">
                      <a:solidFill>
                        <a:srgbClr val="000000"/>
                      </a:solidFill>
                      <a:prstDash val="solid"/>
                    </a:lnT>
                    <a:lnB w="3175">
                      <a:solidFill>
                        <a:srgbClr val="000000"/>
                      </a:solidFill>
                      <a:prstDash val="solid"/>
                    </a:lnB>
                  </a:tcPr>
                </a:tc>
                <a:tc hMerge="1" vMerge="1">
                  <a:txBody>
                    <a:bodyPr/>
                    <a:lstStyle/>
                    <a:p>
                      <a:endParaRPr/>
                    </a:p>
                  </a:txBody>
                  <a:tcPr marL="0" marR="0" marT="0" marB="0"/>
                </a:tc>
                <a:tc hMerge="1" vMerge="1">
                  <a:txBody>
                    <a:bodyPr/>
                    <a:lstStyle/>
                    <a:p>
                      <a:endParaRPr/>
                    </a:p>
                  </a:txBody>
                  <a:tcPr marL="0" marR="0" marT="0" marB="0"/>
                </a:tc>
                <a:tc vMerge="1">
                  <a:txBody>
                    <a:bodyPr/>
                    <a:lstStyle/>
                    <a:p>
                      <a:endParaRPr/>
                    </a:p>
                  </a:txBody>
                  <a:tcPr marL="0" marR="0" marT="0" marB="0">
                    <a:lnL w="12700">
                      <a:solidFill>
                        <a:srgbClr val="000000"/>
                      </a:solidFill>
                      <a:prstDash val="solid"/>
                    </a:lnL>
                    <a:lnR w="3175">
                      <a:solidFill>
                        <a:srgbClr val="000000"/>
                      </a:solidFill>
                      <a:prstDash val="solid"/>
                    </a:lnR>
                    <a:lnT w="28575">
                      <a:solidFill>
                        <a:srgbClr val="000000"/>
                      </a:solidFill>
                      <a:prstDash val="solid"/>
                    </a:lnT>
                    <a:lnB w="3175">
                      <a:solidFill>
                        <a:srgbClr val="000000"/>
                      </a:solidFill>
                      <a:prstDash val="solid"/>
                    </a:lnB>
                  </a:tcPr>
                </a:tc>
                <a:extLst>
                  <a:ext uri="{0D108BD9-81ED-4DB2-BD59-A6C34878D82A}">
                    <a16:rowId xmlns:a16="http://schemas.microsoft.com/office/drawing/2014/main" val="10034"/>
                  </a:ext>
                </a:extLst>
              </a:tr>
            </a:tbl>
          </a:graphicData>
        </a:graphic>
      </p:graphicFrame>
    </p:spTree>
    <p:extLst>
      <p:ext uri="{BB962C8B-B14F-4D97-AF65-F5344CB8AC3E}">
        <p14:creationId xmlns:p14="http://schemas.microsoft.com/office/powerpoint/2010/main" val="3080398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70979B-968C-4DDF-B0C5-39044359D174}"/>
              </a:ext>
            </a:extLst>
          </p:cNvPr>
          <p:cNvPicPr>
            <a:picLocks noChangeAspect="1"/>
          </p:cNvPicPr>
          <p:nvPr/>
        </p:nvPicPr>
        <p:blipFill>
          <a:blip r:embed="rId2"/>
          <a:stretch>
            <a:fillRect/>
          </a:stretch>
        </p:blipFill>
        <p:spPr>
          <a:xfrm>
            <a:off x="2064774" y="176982"/>
            <a:ext cx="7796981" cy="6233650"/>
          </a:xfrm>
          <a:prstGeom prst="rect">
            <a:avLst/>
          </a:prstGeom>
        </p:spPr>
      </p:pic>
    </p:spTree>
    <p:extLst>
      <p:ext uri="{BB962C8B-B14F-4D97-AF65-F5344CB8AC3E}">
        <p14:creationId xmlns:p14="http://schemas.microsoft.com/office/powerpoint/2010/main" val="1958868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EDF1D9-3AF0-4F4B-8844-3B2E262DE93C}"/>
              </a:ext>
            </a:extLst>
          </p:cNvPr>
          <p:cNvPicPr>
            <a:picLocks noChangeAspect="1"/>
          </p:cNvPicPr>
          <p:nvPr/>
        </p:nvPicPr>
        <p:blipFill>
          <a:blip r:embed="rId2"/>
          <a:stretch>
            <a:fillRect/>
          </a:stretch>
        </p:blipFill>
        <p:spPr>
          <a:xfrm>
            <a:off x="2090056" y="124872"/>
            <a:ext cx="8269795" cy="6235735"/>
          </a:xfrm>
          <a:prstGeom prst="rect">
            <a:avLst/>
          </a:prstGeom>
        </p:spPr>
      </p:pic>
    </p:spTree>
    <p:extLst>
      <p:ext uri="{BB962C8B-B14F-4D97-AF65-F5344CB8AC3E}">
        <p14:creationId xmlns:p14="http://schemas.microsoft.com/office/powerpoint/2010/main" val="1374247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E56B6-E4A1-4A3E-B792-712EBD79C057}"/>
              </a:ext>
            </a:extLst>
          </p:cNvPr>
          <p:cNvPicPr>
            <a:picLocks noChangeAspect="1"/>
          </p:cNvPicPr>
          <p:nvPr/>
        </p:nvPicPr>
        <p:blipFill>
          <a:blip r:embed="rId2"/>
          <a:stretch>
            <a:fillRect/>
          </a:stretch>
        </p:blipFill>
        <p:spPr>
          <a:xfrm>
            <a:off x="2220686" y="0"/>
            <a:ext cx="7777424" cy="6360608"/>
          </a:xfrm>
          <a:prstGeom prst="rect">
            <a:avLst/>
          </a:prstGeom>
        </p:spPr>
      </p:pic>
    </p:spTree>
    <p:extLst>
      <p:ext uri="{BB962C8B-B14F-4D97-AF65-F5344CB8AC3E}">
        <p14:creationId xmlns:p14="http://schemas.microsoft.com/office/powerpoint/2010/main" val="5497127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8865B16F-D10D-4E03-A47B-049A3D055D51}"/>
              </a:ext>
            </a:extLst>
          </p:cNvPr>
          <p:cNvPicPr>
            <a:picLocks noChangeAspect="1"/>
          </p:cNvPicPr>
          <p:nvPr/>
        </p:nvPicPr>
        <p:blipFill>
          <a:blip r:embed="rId2"/>
          <a:stretch>
            <a:fillRect/>
          </a:stretch>
        </p:blipFill>
        <p:spPr>
          <a:xfrm>
            <a:off x="2080009" y="0"/>
            <a:ext cx="7948246" cy="6420897"/>
          </a:xfrm>
          <a:prstGeom prst="rect">
            <a:avLst/>
          </a:prstGeom>
        </p:spPr>
      </p:pic>
    </p:spTree>
    <p:extLst>
      <p:ext uri="{BB962C8B-B14F-4D97-AF65-F5344CB8AC3E}">
        <p14:creationId xmlns:p14="http://schemas.microsoft.com/office/powerpoint/2010/main" val="241898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30288ED-7C24-4764-9996-16B847001F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7932" b="25818"/>
          <a:stretch/>
        </p:blipFill>
        <p:spPr>
          <a:xfrm>
            <a:off x="20" y="10"/>
            <a:ext cx="12191980" cy="6857990"/>
          </a:xfrm>
          <a:prstGeom prst="rect">
            <a:avLst/>
          </a:prstGeom>
        </p:spPr>
      </p:pic>
      <p:sp>
        <p:nvSpPr>
          <p:cNvPr id="2" name="Title 1">
            <a:extLst>
              <a:ext uri="{FF2B5EF4-FFF2-40B4-BE49-F238E27FC236}">
                <a16:creationId xmlns:a16="http://schemas.microsoft.com/office/drawing/2014/main" id="{CD7CDE36-B0E5-4E70-8EC5-8DEA196F3A54}"/>
              </a:ext>
            </a:extLst>
          </p:cNvPr>
          <p:cNvSpPr>
            <a:spLocks noGrp="1"/>
          </p:cNvSpPr>
          <p:nvPr>
            <p:ph type="title"/>
          </p:nvPr>
        </p:nvSpPr>
        <p:spPr/>
        <p:txBody>
          <a:bodyPr vert="horz" lIns="91440" tIns="45720" rIns="91440" bIns="45720" rtlCol="0" anchor="b">
            <a:normAutofit/>
          </a:bodyPr>
          <a:lstStyle/>
          <a:p>
            <a:pPr algn="ctr"/>
            <a:r>
              <a:rPr lang="en-US" sz="5400">
                <a:latin typeface="Agency FB" panose="020B0503020202020204" pitchFamily="34" charset="0"/>
              </a:rPr>
              <a:t>Shell &amp; Tube HX with Helical Baffle</a:t>
            </a:r>
            <a:br>
              <a:rPr lang="en-US" sz="4800"/>
            </a:br>
            <a:br>
              <a:rPr lang="en-US" sz="4800">
                <a:solidFill>
                  <a:schemeClr val="tx1">
                    <a:lumMod val="75000"/>
                    <a:lumOff val="25000"/>
                  </a:schemeClr>
                </a:solidFill>
              </a:rPr>
            </a:br>
            <a:endParaRPr lang="en-US" sz="4800" dirty="0">
              <a:solidFill>
                <a:schemeClr val="tx1">
                  <a:lumMod val="75000"/>
                  <a:lumOff val="25000"/>
                </a:schemeClr>
              </a:solidFill>
            </a:endParaRPr>
          </a:p>
        </p:txBody>
      </p:sp>
      <p:sp>
        <p:nvSpPr>
          <p:cNvPr id="5" name="Text Placeholder 4">
            <a:extLst>
              <a:ext uri="{FF2B5EF4-FFF2-40B4-BE49-F238E27FC236}">
                <a16:creationId xmlns:a16="http://schemas.microsoft.com/office/drawing/2014/main" id="{75662976-6E8E-486C-AF91-25B4D434A3B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99793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51366B-75E8-40AD-B8DD-11D2C673208A}"/>
              </a:ext>
            </a:extLst>
          </p:cNvPr>
          <p:cNvPicPr>
            <a:picLocks noChangeAspect="1"/>
          </p:cNvPicPr>
          <p:nvPr/>
        </p:nvPicPr>
        <p:blipFill>
          <a:blip r:embed="rId2"/>
          <a:stretch>
            <a:fillRect/>
          </a:stretch>
        </p:blipFill>
        <p:spPr>
          <a:xfrm>
            <a:off x="3171217" y="0"/>
            <a:ext cx="9020783" cy="6439711"/>
          </a:xfrm>
          <a:prstGeom prst="rect">
            <a:avLst/>
          </a:prstGeom>
        </p:spPr>
      </p:pic>
    </p:spTree>
    <p:extLst>
      <p:ext uri="{BB962C8B-B14F-4D97-AF65-F5344CB8AC3E}">
        <p14:creationId xmlns:p14="http://schemas.microsoft.com/office/powerpoint/2010/main" val="6547477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809AC2-C7B6-412C-942E-DE275E78EC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053" y="1597020"/>
            <a:ext cx="3786152" cy="4434325"/>
          </a:xfrm>
          <a:prstGeom prst="rect">
            <a:avLst/>
          </a:prstGeom>
        </p:spPr>
      </p:pic>
      <p:pic>
        <p:nvPicPr>
          <p:cNvPr id="7" name="Picture 6">
            <a:extLst>
              <a:ext uri="{FF2B5EF4-FFF2-40B4-BE49-F238E27FC236}">
                <a16:creationId xmlns:a16="http://schemas.microsoft.com/office/drawing/2014/main" id="{3DD7B5B9-4097-4779-BBD3-C84114272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0943" y="324862"/>
            <a:ext cx="6110850" cy="5801874"/>
          </a:xfrm>
          <a:prstGeom prst="rect">
            <a:avLst/>
          </a:prstGeom>
        </p:spPr>
      </p:pic>
      <p:sp>
        <p:nvSpPr>
          <p:cNvPr id="2" name="TextBox 1">
            <a:extLst>
              <a:ext uri="{FF2B5EF4-FFF2-40B4-BE49-F238E27FC236}">
                <a16:creationId xmlns:a16="http://schemas.microsoft.com/office/drawing/2014/main" id="{AD1006E9-C340-47CA-84F6-22EA38525D42}"/>
              </a:ext>
            </a:extLst>
          </p:cNvPr>
          <p:cNvSpPr txBox="1"/>
          <p:nvPr/>
        </p:nvSpPr>
        <p:spPr>
          <a:xfrm>
            <a:off x="471054" y="534267"/>
            <a:ext cx="4113627" cy="707886"/>
          </a:xfrm>
          <a:prstGeom prst="rect">
            <a:avLst/>
          </a:prstGeom>
          <a:noFill/>
        </p:spPr>
        <p:txBody>
          <a:bodyPr wrap="none" rtlCol="0">
            <a:spAutoFit/>
          </a:bodyPr>
          <a:lstStyle/>
          <a:p>
            <a:r>
              <a:rPr lang="en-US" sz="4000" dirty="0">
                <a:latin typeface="Agency FB" panose="020B0503020202020204" pitchFamily="34" charset="0"/>
              </a:rPr>
              <a:t>Economic consideration:</a:t>
            </a:r>
          </a:p>
        </p:txBody>
      </p:sp>
    </p:spTree>
    <p:extLst>
      <p:ext uri="{BB962C8B-B14F-4D97-AF65-F5344CB8AC3E}">
        <p14:creationId xmlns:p14="http://schemas.microsoft.com/office/powerpoint/2010/main" val="1236578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7C5447E-CC8D-4AB7-85A2-CA683E233351}"/>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00273991-86D3-41D9-85C1-4FAEEAB6DDE0}"/>
              </a:ext>
            </a:extLst>
          </p:cNvPr>
          <p:cNvSpPr>
            <a:spLocks noGrp="1"/>
          </p:cNvSpPr>
          <p:nvPr>
            <p:ph type="sldNum" sz="quarter" idx="12"/>
          </p:nvPr>
        </p:nvSpPr>
        <p:spPr/>
        <p:txBody>
          <a:bodyPr/>
          <a:lstStyle/>
          <a:p>
            <a:fld id="{3A98EE3D-8CD1-4C3F-BD1C-C98C9596463C}" type="slidenum">
              <a:rPr lang="en-US" smtClean="0"/>
              <a:t>32</a:t>
            </a:fld>
            <a:endParaRPr lang="en-US" dirty="0"/>
          </a:p>
        </p:txBody>
      </p:sp>
      <p:pic>
        <p:nvPicPr>
          <p:cNvPr id="4" name="Picture 3">
            <a:extLst>
              <a:ext uri="{FF2B5EF4-FFF2-40B4-BE49-F238E27FC236}">
                <a16:creationId xmlns:a16="http://schemas.microsoft.com/office/drawing/2014/main" id="{7F542205-531D-4C10-B20B-96BB55769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79" y="1145310"/>
            <a:ext cx="4672436" cy="4981274"/>
          </a:xfrm>
          <a:prstGeom prst="rect">
            <a:avLst/>
          </a:prstGeom>
        </p:spPr>
      </p:pic>
      <p:pic>
        <p:nvPicPr>
          <p:cNvPr id="5" name="Picture 4">
            <a:extLst>
              <a:ext uri="{FF2B5EF4-FFF2-40B4-BE49-F238E27FC236}">
                <a16:creationId xmlns:a16="http://schemas.microsoft.com/office/drawing/2014/main" id="{A9E6EF2E-D179-4999-BB07-277F0DFA6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5569" y="1055214"/>
            <a:ext cx="4922987" cy="5164112"/>
          </a:xfrm>
          <a:prstGeom prst="rect">
            <a:avLst/>
          </a:prstGeom>
        </p:spPr>
      </p:pic>
      <p:sp>
        <p:nvSpPr>
          <p:cNvPr id="6" name="TextBox 5">
            <a:extLst>
              <a:ext uri="{FF2B5EF4-FFF2-40B4-BE49-F238E27FC236}">
                <a16:creationId xmlns:a16="http://schemas.microsoft.com/office/drawing/2014/main" id="{1C04D5C9-FF8E-4038-ACEC-17E580C68BF1}"/>
              </a:ext>
            </a:extLst>
          </p:cNvPr>
          <p:cNvSpPr txBox="1"/>
          <p:nvPr/>
        </p:nvSpPr>
        <p:spPr>
          <a:xfrm>
            <a:off x="392783" y="277297"/>
            <a:ext cx="4113627" cy="707886"/>
          </a:xfrm>
          <a:prstGeom prst="rect">
            <a:avLst/>
          </a:prstGeom>
          <a:noFill/>
        </p:spPr>
        <p:txBody>
          <a:bodyPr wrap="none" rtlCol="0">
            <a:spAutoFit/>
          </a:bodyPr>
          <a:lstStyle/>
          <a:p>
            <a:r>
              <a:rPr lang="en-US" sz="4000" dirty="0">
                <a:latin typeface="Agency FB" panose="020B0503020202020204" pitchFamily="34" charset="0"/>
              </a:rPr>
              <a:t>Economic consideration:</a:t>
            </a:r>
          </a:p>
        </p:txBody>
      </p:sp>
    </p:spTree>
    <p:extLst>
      <p:ext uri="{BB962C8B-B14F-4D97-AF65-F5344CB8AC3E}">
        <p14:creationId xmlns:p14="http://schemas.microsoft.com/office/powerpoint/2010/main" val="1236248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83EDFA-EEF9-46E4-91B5-86B5E407583D}"/>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F2B96F46-14B8-4A87-A8FD-E2F7700B067F}"/>
              </a:ext>
            </a:extLst>
          </p:cNvPr>
          <p:cNvSpPr>
            <a:spLocks noGrp="1"/>
          </p:cNvSpPr>
          <p:nvPr>
            <p:ph type="sldNum" sz="quarter" idx="12"/>
          </p:nvPr>
        </p:nvSpPr>
        <p:spPr/>
        <p:txBody>
          <a:bodyPr/>
          <a:lstStyle/>
          <a:p>
            <a:fld id="{3A98EE3D-8CD1-4C3F-BD1C-C98C9596463C}" type="slidenum">
              <a:rPr lang="en-US" smtClean="0"/>
              <a:t>33</a:t>
            </a:fld>
            <a:endParaRPr lang="en-US" dirty="0"/>
          </a:p>
        </p:txBody>
      </p:sp>
      <p:pic>
        <p:nvPicPr>
          <p:cNvPr id="4" name="Picture 3">
            <a:extLst>
              <a:ext uri="{FF2B5EF4-FFF2-40B4-BE49-F238E27FC236}">
                <a16:creationId xmlns:a16="http://schemas.microsoft.com/office/drawing/2014/main" id="{F1AC3EBA-73D8-4E53-90B4-664F3E4EF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583" y="1259917"/>
            <a:ext cx="5598646" cy="4319248"/>
          </a:xfrm>
          <a:prstGeom prst="rect">
            <a:avLst/>
          </a:prstGeom>
        </p:spPr>
      </p:pic>
      <p:pic>
        <p:nvPicPr>
          <p:cNvPr id="5" name="Picture 4">
            <a:extLst>
              <a:ext uri="{FF2B5EF4-FFF2-40B4-BE49-F238E27FC236}">
                <a16:creationId xmlns:a16="http://schemas.microsoft.com/office/drawing/2014/main" id="{8B3EDB16-7E34-451D-95CA-6F76672B5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7940" y="4560788"/>
            <a:ext cx="4563684" cy="1629117"/>
          </a:xfrm>
          <a:prstGeom prst="rect">
            <a:avLst/>
          </a:prstGeom>
        </p:spPr>
      </p:pic>
      <p:pic>
        <p:nvPicPr>
          <p:cNvPr id="6" name="Picture 5">
            <a:extLst>
              <a:ext uri="{FF2B5EF4-FFF2-40B4-BE49-F238E27FC236}">
                <a16:creationId xmlns:a16="http://schemas.microsoft.com/office/drawing/2014/main" id="{3F0DE8D7-D9D3-4806-8DC0-1E0FE09F5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7939" y="954157"/>
            <a:ext cx="4534552" cy="1629118"/>
          </a:xfrm>
          <a:prstGeom prst="rect">
            <a:avLst/>
          </a:prstGeom>
        </p:spPr>
      </p:pic>
      <p:pic>
        <p:nvPicPr>
          <p:cNvPr id="7" name="Picture 6">
            <a:extLst>
              <a:ext uri="{FF2B5EF4-FFF2-40B4-BE49-F238E27FC236}">
                <a16:creationId xmlns:a16="http://schemas.microsoft.com/office/drawing/2014/main" id="{53B63E93-13E9-44F3-A18B-B3FD70ECC4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7939" y="2798144"/>
            <a:ext cx="4593059" cy="1629117"/>
          </a:xfrm>
          <a:prstGeom prst="rect">
            <a:avLst/>
          </a:prstGeom>
        </p:spPr>
      </p:pic>
      <p:sp>
        <p:nvSpPr>
          <p:cNvPr id="8" name="TextBox 7">
            <a:extLst>
              <a:ext uri="{FF2B5EF4-FFF2-40B4-BE49-F238E27FC236}">
                <a16:creationId xmlns:a16="http://schemas.microsoft.com/office/drawing/2014/main" id="{1943531E-2656-4786-B3FA-1FF7AA4FC3A5}"/>
              </a:ext>
            </a:extLst>
          </p:cNvPr>
          <p:cNvSpPr txBox="1"/>
          <p:nvPr/>
        </p:nvSpPr>
        <p:spPr>
          <a:xfrm>
            <a:off x="392783" y="277297"/>
            <a:ext cx="4113627" cy="707886"/>
          </a:xfrm>
          <a:prstGeom prst="rect">
            <a:avLst/>
          </a:prstGeom>
          <a:noFill/>
        </p:spPr>
        <p:txBody>
          <a:bodyPr wrap="none" rtlCol="0">
            <a:spAutoFit/>
          </a:bodyPr>
          <a:lstStyle/>
          <a:p>
            <a:r>
              <a:rPr lang="en-US" sz="4000" dirty="0">
                <a:latin typeface="Agency FB" panose="020B0503020202020204" pitchFamily="34" charset="0"/>
              </a:rPr>
              <a:t>Economic consideration:</a:t>
            </a:r>
          </a:p>
        </p:txBody>
      </p:sp>
    </p:spTree>
    <p:extLst>
      <p:ext uri="{BB962C8B-B14F-4D97-AF65-F5344CB8AC3E}">
        <p14:creationId xmlns:p14="http://schemas.microsoft.com/office/powerpoint/2010/main" val="16191963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9671AE-63F9-4867-BD0C-23B031B4A4AC}"/>
              </a:ext>
            </a:extLst>
          </p:cNvPr>
          <p:cNvSpPr>
            <a:spLocks noGrp="1"/>
          </p:cNvSpPr>
          <p:nvPr>
            <p:ph type="ftr" sz="quarter" idx="11"/>
          </p:nvPr>
        </p:nvSpPr>
        <p:spPr/>
        <p:txBody>
          <a:bodyPr/>
          <a:lstStyle/>
          <a:p>
            <a:endParaRPr lang="en-US" dirty="0"/>
          </a:p>
        </p:txBody>
      </p:sp>
      <p:sp>
        <p:nvSpPr>
          <p:cNvPr id="3" name="Slide Number Placeholder 2">
            <a:extLst>
              <a:ext uri="{FF2B5EF4-FFF2-40B4-BE49-F238E27FC236}">
                <a16:creationId xmlns:a16="http://schemas.microsoft.com/office/drawing/2014/main" id="{A7B52FAE-0D6C-4CDB-882B-84DB0316D0B1}"/>
              </a:ext>
            </a:extLst>
          </p:cNvPr>
          <p:cNvSpPr>
            <a:spLocks noGrp="1"/>
          </p:cNvSpPr>
          <p:nvPr>
            <p:ph type="sldNum" sz="quarter" idx="12"/>
          </p:nvPr>
        </p:nvSpPr>
        <p:spPr/>
        <p:txBody>
          <a:bodyPr/>
          <a:lstStyle/>
          <a:p>
            <a:fld id="{3A98EE3D-8CD1-4C3F-BD1C-C98C9596463C}" type="slidenum">
              <a:rPr lang="en-US" smtClean="0"/>
              <a:t>34</a:t>
            </a:fld>
            <a:endParaRPr lang="en-US" dirty="0"/>
          </a:p>
        </p:txBody>
      </p:sp>
      <p:pic>
        <p:nvPicPr>
          <p:cNvPr id="4" name="Picture 3">
            <a:extLst>
              <a:ext uri="{FF2B5EF4-FFF2-40B4-BE49-F238E27FC236}">
                <a16:creationId xmlns:a16="http://schemas.microsoft.com/office/drawing/2014/main" id="{A256C4B5-FF1C-4D72-AD8B-268D1884AD10}"/>
              </a:ext>
            </a:extLst>
          </p:cNvPr>
          <p:cNvPicPr>
            <a:picLocks noChangeAspect="1"/>
          </p:cNvPicPr>
          <p:nvPr/>
        </p:nvPicPr>
        <p:blipFill>
          <a:blip r:embed="rId2"/>
          <a:stretch>
            <a:fillRect/>
          </a:stretch>
        </p:blipFill>
        <p:spPr>
          <a:xfrm>
            <a:off x="1681232" y="982987"/>
            <a:ext cx="8829536" cy="5057595"/>
          </a:xfrm>
          <a:prstGeom prst="rect">
            <a:avLst/>
          </a:prstGeom>
        </p:spPr>
      </p:pic>
      <p:sp>
        <p:nvSpPr>
          <p:cNvPr id="5" name="TextBox 4">
            <a:extLst>
              <a:ext uri="{FF2B5EF4-FFF2-40B4-BE49-F238E27FC236}">
                <a16:creationId xmlns:a16="http://schemas.microsoft.com/office/drawing/2014/main" id="{93D77A65-8A76-49D0-802A-3DA5AD52AAB1}"/>
              </a:ext>
            </a:extLst>
          </p:cNvPr>
          <p:cNvSpPr txBox="1"/>
          <p:nvPr/>
        </p:nvSpPr>
        <p:spPr>
          <a:xfrm>
            <a:off x="392783" y="109532"/>
            <a:ext cx="4113627" cy="707886"/>
          </a:xfrm>
          <a:prstGeom prst="rect">
            <a:avLst/>
          </a:prstGeom>
          <a:noFill/>
        </p:spPr>
        <p:txBody>
          <a:bodyPr wrap="none" rtlCol="0">
            <a:spAutoFit/>
          </a:bodyPr>
          <a:lstStyle/>
          <a:p>
            <a:r>
              <a:rPr lang="en-US" sz="4000" dirty="0">
                <a:latin typeface="Agency FB" panose="020B0503020202020204" pitchFamily="34" charset="0"/>
              </a:rPr>
              <a:t>Economic consideration:</a:t>
            </a:r>
          </a:p>
        </p:txBody>
      </p:sp>
    </p:spTree>
    <p:extLst>
      <p:ext uri="{BB962C8B-B14F-4D97-AF65-F5344CB8AC3E}">
        <p14:creationId xmlns:p14="http://schemas.microsoft.com/office/powerpoint/2010/main" val="38347405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BAB6C-B882-4FE9-B68F-69C8B72DC62C}"/>
              </a:ext>
            </a:extLst>
          </p:cNvPr>
          <p:cNvSpPr>
            <a:spLocks noGrp="1"/>
          </p:cNvSpPr>
          <p:nvPr>
            <p:ph type="title"/>
          </p:nvPr>
        </p:nvSpPr>
        <p:spPr/>
        <p:txBody>
          <a:bodyPr>
            <a:normAutofit/>
          </a:bodyPr>
          <a:lstStyle/>
          <a:p>
            <a:r>
              <a:rPr lang="en-US" sz="3600" dirty="0">
                <a:latin typeface="Agency FB" panose="020B0503020202020204" pitchFamily="34" charset="0"/>
              </a:rPr>
              <a:t>Final Results:</a:t>
            </a:r>
          </a:p>
        </p:txBody>
      </p:sp>
      <p:graphicFrame>
        <p:nvGraphicFramePr>
          <p:cNvPr id="4" name="Table 4">
            <a:extLst>
              <a:ext uri="{FF2B5EF4-FFF2-40B4-BE49-F238E27FC236}">
                <a16:creationId xmlns:a16="http://schemas.microsoft.com/office/drawing/2014/main" id="{CCE47B7D-FF58-4075-A904-5A0F6AD10122}"/>
              </a:ext>
            </a:extLst>
          </p:cNvPr>
          <p:cNvGraphicFramePr>
            <a:graphicFrameLocks noGrp="1"/>
          </p:cNvGraphicFramePr>
          <p:nvPr>
            <p:ph idx="1"/>
          </p:nvPr>
        </p:nvGraphicFramePr>
        <p:xfrm>
          <a:off x="1096963" y="2108200"/>
          <a:ext cx="10058400" cy="2225040"/>
        </p:xfrm>
        <a:graphic>
          <a:graphicData uri="http://schemas.openxmlformats.org/drawingml/2006/table">
            <a:tbl>
              <a:tblPr firstRow="1" bandRow="1">
                <a:tableStyleId>{C4B1156A-380E-4F78-BDF5-A606A8083BF9}</a:tableStyleId>
              </a:tblPr>
              <a:tblGrid>
                <a:gridCol w="1775546">
                  <a:extLst>
                    <a:ext uri="{9D8B030D-6E8A-4147-A177-3AD203B41FA5}">
                      <a16:colId xmlns:a16="http://schemas.microsoft.com/office/drawing/2014/main" val="2212109526"/>
                    </a:ext>
                  </a:extLst>
                </a:gridCol>
                <a:gridCol w="3934691">
                  <a:extLst>
                    <a:ext uri="{9D8B030D-6E8A-4147-A177-3AD203B41FA5}">
                      <a16:colId xmlns:a16="http://schemas.microsoft.com/office/drawing/2014/main" val="1352197557"/>
                    </a:ext>
                  </a:extLst>
                </a:gridCol>
                <a:gridCol w="4348163">
                  <a:extLst>
                    <a:ext uri="{9D8B030D-6E8A-4147-A177-3AD203B41FA5}">
                      <a16:colId xmlns:a16="http://schemas.microsoft.com/office/drawing/2014/main" val="3198171853"/>
                    </a:ext>
                  </a:extLst>
                </a:gridCol>
              </a:tblGrid>
              <a:tr h="370840">
                <a:tc>
                  <a:txBody>
                    <a:bodyPr/>
                    <a:lstStyle/>
                    <a:p>
                      <a:endParaRPr lang="en-US" sz="1800" dirty="0">
                        <a:latin typeface="Agency FB" panose="020B0503020202020204" pitchFamily="34" charset="0"/>
                      </a:endParaRPr>
                    </a:p>
                  </a:txBody>
                  <a:tcPr/>
                </a:tc>
                <a:tc>
                  <a:txBody>
                    <a:bodyPr/>
                    <a:lstStyle/>
                    <a:p>
                      <a:r>
                        <a:rPr lang="en-US" sz="1800" dirty="0">
                          <a:latin typeface="Agency FB" panose="020B0503020202020204" pitchFamily="34" charset="0"/>
                        </a:rPr>
                        <a:t>Shell side - Water</a:t>
                      </a:r>
                    </a:p>
                  </a:txBody>
                  <a:tcPr/>
                </a:tc>
                <a:tc>
                  <a:txBody>
                    <a:bodyPr/>
                    <a:lstStyle/>
                    <a:p>
                      <a:r>
                        <a:rPr lang="en-US" sz="1800" dirty="0">
                          <a:latin typeface="Agency FB" panose="020B0503020202020204" pitchFamily="34" charset="0"/>
                        </a:rPr>
                        <a:t>Tube side - Water</a:t>
                      </a:r>
                    </a:p>
                  </a:txBody>
                  <a:tcPr/>
                </a:tc>
                <a:extLst>
                  <a:ext uri="{0D108BD9-81ED-4DB2-BD59-A6C34878D82A}">
                    <a16:rowId xmlns:a16="http://schemas.microsoft.com/office/drawing/2014/main" val="2401999191"/>
                  </a:ext>
                </a:extLst>
              </a:tr>
              <a:tr h="370840">
                <a:tc>
                  <a:txBody>
                    <a:bodyPr/>
                    <a:lstStyle/>
                    <a:p>
                      <a:r>
                        <a:rPr lang="en-US" sz="1800" dirty="0">
                          <a:latin typeface="Agency FB" panose="020B0503020202020204" pitchFamily="34" charset="0"/>
                        </a:rPr>
                        <a:t>Outer </a:t>
                      </a:r>
                      <a:r>
                        <a:rPr lang="en-US" sz="1800" dirty="0" err="1">
                          <a:latin typeface="Agency FB" panose="020B0503020202020204" pitchFamily="34" charset="0"/>
                        </a:rPr>
                        <a:t>Dia</a:t>
                      </a:r>
                      <a:r>
                        <a:rPr lang="en-US" sz="1800" dirty="0">
                          <a:latin typeface="Agency FB" panose="020B0503020202020204" pitchFamily="34" charset="0"/>
                        </a:rPr>
                        <a:t>, mm</a:t>
                      </a:r>
                    </a:p>
                  </a:txBody>
                  <a:tcPr/>
                </a:tc>
                <a:tc>
                  <a:txBody>
                    <a:bodyPr/>
                    <a:lstStyle/>
                    <a:p>
                      <a:r>
                        <a:rPr lang="en-US" sz="1800" dirty="0">
                          <a:latin typeface="Agency FB" panose="020B0503020202020204" pitchFamily="34" charset="0"/>
                        </a:rPr>
                        <a:t>18</a:t>
                      </a:r>
                    </a:p>
                  </a:txBody>
                  <a:tcPr/>
                </a:tc>
                <a:tc>
                  <a:txBody>
                    <a:bodyPr/>
                    <a:lstStyle/>
                    <a:p>
                      <a:r>
                        <a:rPr lang="en-US" sz="1800" dirty="0">
                          <a:latin typeface="Agency FB" panose="020B0503020202020204" pitchFamily="34" charset="0"/>
                        </a:rPr>
                        <a:t>12.7</a:t>
                      </a:r>
                    </a:p>
                  </a:txBody>
                  <a:tcPr/>
                </a:tc>
                <a:extLst>
                  <a:ext uri="{0D108BD9-81ED-4DB2-BD59-A6C34878D82A}">
                    <a16:rowId xmlns:a16="http://schemas.microsoft.com/office/drawing/2014/main" val="50903785"/>
                  </a:ext>
                </a:extLst>
              </a:tr>
              <a:tr h="370840">
                <a:tc>
                  <a:txBody>
                    <a:bodyPr/>
                    <a:lstStyle/>
                    <a:p>
                      <a:r>
                        <a:rPr lang="en-US" sz="1800" dirty="0">
                          <a:latin typeface="Agency FB" panose="020B0503020202020204" pitchFamily="34" charset="0"/>
                        </a:rPr>
                        <a:t>Inner </a:t>
                      </a:r>
                      <a:r>
                        <a:rPr lang="en-US" sz="1800" dirty="0" err="1">
                          <a:latin typeface="Agency FB" panose="020B0503020202020204" pitchFamily="34" charset="0"/>
                        </a:rPr>
                        <a:t>Dia</a:t>
                      </a:r>
                      <a:r>
                        <a:rPr lang="en-US" sz="1800" dirty="0">
                          <a:latin typeface="Agency FB" panose="020B0503020202020204" pitchFamily="34" charset="0"/>
                        </a:rPr>
                        <a:t>, mm</a:t>
                      </a:r>
                    </a:p>
                  </a:txBody>
                  <a:tcPr/>
                </a:tc>
                <a:tc>
                  <a:txBody>
                    <a:bodyPr/>
                    <a:lstStyle/>
                    <a:p>
                      <a:r>
                        <a:rPr lang="en-US" sz="1800" dirty="0">
                          <a:latin typeface="Agency FB" panose="020B0503020202020204" pitchFamily="34" charset="0"/>
                        </a:rPr>
                        <a:t>200</a:t>
                      </a:r>
                    </a:p>
                  </a:txBody>
                  <a:tcPr/>
                </a:tc>
                <a:tc>
                  <a:txBody>
                    <a:bodyPr/>
                    <a:lstStyle/>
                    <a:p>
                      <a:r>
                        <a:rPr lang="en-US" sz="1800" dirty="0">
                          <a:latin typeface="Agency FB" panose="020B0503020202020204" pitchFamily="34" charset="0"/>
                        </a:rPr>
                        <a:t>250</a:t>
                      </a:r>
                    </a:p>
                  </a:txBody>
                  <a:tcPr/>
                </a:tc>
                <a:extLst>
                  <a:ext uri="{0D108BD9-81ED-4DB2-BD59-A6C34878D82A}">
                    <a16:rowId xmlns:a16="http://schemas.microsoft.com/office/drawing/2014/main" val="1274630422"/>
                  </a:ext>
                </a:extLst>
              </a:tr>
              <a:tr h="370840">
                <a:tc>
                  <a:txBody>
                    <a:bodyPr/>
                    <a:lstStyle/>
                    <a:p>
                      <a:r>
                        <a:rPr lang="en-US" sz="1800" dirty="0">
                          <a:latin typeface="Agency FB" panose="020B0503020202020204" pitchFamily="34" charset="0"/>
                        </a:rPr>
                        <a:t>Length, mm</a:t>
                      </a:r>
                    </a:p>
                  </a:txBody>
                  <a:tcPr/>
                </a:tc>
                <a:tc>
                  <a:txBody>
                    <a:bodyPr/>
                    <a:lstStyle/>
                    <a:p>
                      <a:r>
                        <a:rPr lang="en-US" sz="1800" dirty="0">
                          <a:latin typeface="Agency FB" panose="020B0503020202020204" pitchFamily="34" charset="0"/>
                        </a:rPr>
                        <a:t>1000</a:t>
                      </a:r>
                    </a:p>
                  </a:txBody>
                  <a:tcPr/>
                </a:tc>
                <a:tc>
                  <a:txBody>
                    <a:bodyPr/>
                    <a:lstStyle/>
                    <a:p>
                      <a:r>
                        <a:rPr lang="en-US" sz="1800" dirty="0">
                          <a:latin typeface="Agency FB" panose="020B0503020202020204" pitchFamily="34" charset="0"/>
                        </a:rPr>
                        <a:t>1000</a:t>
                      </a:r>
                    </a:p>
                  </a:txBody>
                  <a:tcPr/>
                </a:tc>
                <a:extLst>
                  <a:ext uri="{0D108BD9-81ED-4DB2-BD59-A6C34878D82A}">
                    <a16:rowId xmlns:a16="http://schemas.microsoft.com/office/drawing/2014/main" val="1542240668"/>
                  </a:ext>
                </a:extLst>
              </a:tr>
              <a:tr h="370840">
                <a:tc>
                  <a:txBody>
                    <a:bodyPr/>
                    <a:lstStyle/>
                    <a:p>
                      <a:r>
                        <a:rPr lang="en-US" sz="1800" dirty="0">
                          <a:latin typeface="Agency FB" panose="020B0503020202020204" pitchFamily="34" charset="0"/>
                        </a:rPr>
                        <a:t>N</a:t>
                      </a:r>
                      <a:r>
                        <a:rPr lang="en-US" sz="1800" baseline="-25000" dirty="0">
                          <a:latin typeface="Agency FB" panose="020B0503020202020204" pitchFamily="34" charset="0"/>
                        </a:rPr>
                        <a:t>p</a:t>
                      </a:r>
                      <a:endParaRPr lang="en-US" sz="1800" dirty="0">
                        <a:latin typeface="Agency FB" panose="020B0503020202020204" pitchFamily="34" charset="0"/>
                      </a:endParaRPr>
                    </a:p>
                  </a:txBody>
                  <a:tcPr/>
                </a:tc>
                <a:tc>
                  <a:txBody>
                    <a:bodyPr/>
                    <a:lstStyle/>
                    <a:p>
                      <a:r>
                        <a:rPr lang="en-US" sz="1800" dirty="0">
                          <a:latin typeface="Agency FB" panose="020B0503020202020204" pitchFamily="34" charset="0"/>
                        </a:rPr>
                        <a:t>1</a:t>
                      </a:r>
                    </a:p>
                  </a:txBody>
                  <a:tcPr/>
                </a:tc>
                <a:tc>
                  <a:txBody>
                    <a:bodyPr/>
                    <a:lstStyle/>
                    <a:p>
                      <a:r>
                        <a:rPr lang="en-US" sz="1800" dirty="0">
                          <a:latin typeface="Agency FB" panose="020B0503020202020204" pitchFamily="34" charset="0"/>
                        </a:rPr>
                        <a:t>1</a:t>
                      </a:r>
                    </a:p>
                  </a:txBody>
                  <a:tcPr/>
                </a:tc>
                <a:extLst>
                  <a:ext uri="{0D108BD9-81ED-4DB2-BD59-A6C34878D82A}">
                    <a16:rowId xmlns:a16="http://schemas.microsoft.com/office/drawing/2014/main" val="3515189335"/>
                  </a:ext>
                </a:extLst>
              </a:tr>
              <a:tr h="370840">
                <a:tc>
                  <a:txBody>
                    <a:bodyPr/>
                    <a:lstStyle/>
                    <a:p>
                      <a:r>
                        <a:rPr lang="en-US" sz="1800" baseline="0" dirty="0" err="1">
                          <a:latin typeface="Agency FB" panose="020B0503020202020204" pitchFamily="34" charset="0"/>
                        </a:rPr>
                        <a:t>N</a:t>
                      </a:r>
                      <a:r>
                        <a:rPr lang="en-US" sz="1800" baseline="-25000" dirty="0" err="1">
                          <a:latin typeface="Agency FB" panose="020B0503020202020204" pitchFamily="34" charset="0"/>
                        </a:rPr>
                        <a:t>t</a:t>
                      </a:r>
                      <a:endParaRPr lang="en-US" sz="1800" baseline="0" dirty="0">
                        <a:latin typeface="Agency FB" panose="020B0503020202020204" pitchFamily="34" charset="0"/>
                      </a:endParaRPr>
                    </a:p>
                  </a:txBody>
                  <a:tcPr/>
                </a:tc>
                <a:tc>
                  <a:txBody>
                    <a:bodyPr/>
                    <a:lstStyle/>
                    <a:p>
                      <a:endParaRPr lang="en-US" sz="1800" dirty="0">
                        <a:latin typeface="Agency FB" panose="020B050302020202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Agency FB" panose="020B0503020202020204" pitchFamily="34" charset="0"/>
                        </a:rPr>
                        <a:t>25</a:t>
                      </a:r>
                    </a:p>
                  </a:txBody>
                  <a:tcPr/>
                </a:tc>
                <a:extLst>
                  <a:ext uri="{0D108BD9-81ED-4DB2-BD59-A6C34878D82A}">
                    <a16:rowId xmlns:a16="http://schemas.microsoft.com/office/drawing/2014/main" val="1324356438"/>
                  </a:ext>
                </a:extLst>
              </a:tr>
            </a:tbl>
          </a:graphicData>
        </a:graphic>
      </p:graphicFrame>
      <p:sp>
        <p:nvSpPr>
          <p:cNvPr id="6" name="Slide Number Placeholder 5">
            <a:extLst>
              <a:ext uri="{FF2B5EF4-FFF2-40B4-BE49-F238E27FC236}">
                <a16:creationId xmlns:a16="http://schemas.microsoft.com/office/drawing/2014/main" id="{6D53E264-8363-4BEF-8999-BC8D8F578C66}"/>
              </a:ext>
            </a:extLst>
          </p:cNvPr>
          <p:cNvSpPr>
            <a:spLocks noGrp="1"/>
          </p:cNvSpPr>
          <p:nvPr>
            <p:ph type="sldNum" sz="quarter" idx="12"/>
          </p:nvPr>
        </p:nvSpPr>
        <p:spPr/>
        <p:txBody>
          <a:bodyPr/>
          <a:lstStyle/>
          <a:p>
            <a:fld id="{3A98EE3D-8CD1-4C3F-BD1C-C98C9596463C}" type="slidenum">
              <a:rPr lang="en-US" smtClean="0"/>
              <a:t>35</a:t>
            </a:fld>
            <a:endParaRPr lang="en-US" dirty="0"/>
          </a:p>
        </p:txBody>
      </p:sp>
    </p:spTree>
    <p:extLst>
      <p:ext uri="{BB962C8B-B14F-4D97-AF65-F5344CB8AC3E}">
        <p14:creationId xmlns:p14="http://schemas.microsoft.com/office/powerpoint/2010/main" val="23159480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6D1AFE-D2D7-423E-A01E-1B3400C73837}"/>
              </a:ext>
            </a:extLst>
          </p:cNvPr>
          <p:cNvSpPr>
            <a:spLocks noGrp="1"/>
          </p:cNvSpPr>
          <p:nvPr>
            <p:ph type="title"/>
          </p:nvPr>
        </p:nvSpPr>
        <p:spPr/>
        <p:txBody>
          <a:bodyPr>
            <a:normAutofit/>
          </a:bodyPr>
          <a:lstStyle/>
          <a:p>
            <a:r>
              <a:rPr lang="en-US" sz="4000" dirty="0">
                <a:latin typeface="Agency FB" panose="020B0503020202020204" pitchFamily="34" charset="0"/>
              </a:rPr>
              <a:t>Conclusion:</a:t>
            </a:r>
          </a:p>
        </p:txBody>
      </p:sp>
      <p:sp>
        <p:nvSpPr>
          <p:cNvPr id="8" name="Content Placeholder 7">
            <a:extLst>
              <a:ext uri="{FF2B5EF4-FFF2-40B4-BE49-F238E27FC236}">
                <a16:creationId xmlns:a16="http://schemas.microsoft.com/office/drawing/2014/main" id="{4E6126EC-7657-4234-A1BA-AB6BF4BBD43C}"/>
              </a:ext>
            </a:extLst>
          </p:cNvPr>
          <p:cNvSpPr>
            <a:spLocks noGrp="1"/>
          </p:cNvSpPr>
          <p:nvPr>
            <p:ph idx="1"/>
          </p:nvPr>
        </p:nvSpPr>
        <p:spPr/>
        <p:txBody>
          <a:bodyPr>
            <a:normAutofit/>
          </a:bodyPr>
          <a:lstStyle/>
          <a:p>
            <a:r>
              <a:rPr lang="en-US" sz="2400" dirty="0">
                <a:latin typeface="Agency FB" panose="020B0503020202020204" pitchFamily="34" charset="0"/>
              </a:rPr>
              <a:t>In this study, we tried to increase the heat transfer efficiency for a shell and tube heat exchanger adding helical shaped baffles. Our main objective was to increase heat transfer with lower pressure drop. From the calculation and simulation it is clear that the pressure drop was little for both shell fluid and tube fluid. This incurs lower pumping power to flow the fluid through shells and pipes. The helical baffles used here has made the flow more smoother and continuous. As we have simulated for a simplified baffle and tube geometry, there was some mismatch between the result from simulation and software calculation.</a:t>
            </a:r>
          </a:p>
          <a:p>
            <a:r>
              <a:rPr lang="en-US" sz="2400" dirty="0">
                <a:latin typeface="Agency FB" panose="020B0503020202020204" pitchFamily="34" charset="0"/>
              </a:rPr>
              <a:t>  </a:t>
            </a:r>
          </a:p>
        </p:txBody>
      </p:sp>
      <p:sp>
        <p:nvSpPr>
          <p:cNvPr id="10" name="Slide Number Placeholder 9">
            <a:extLst>
              <a:ext uri="{FF2B5EF4-FFF2-40B4-BE49-F238E27FC236}">
                <a16:creationId xmlns:a16="http://schemas.microsoft.com/office/drawing/2014/main" id="{33AFE4EC-3225-4709-BA2E-8BA9FA58ACBC}"/>
              </a:ext>
            </a:extLst>
          </p:cNvPr>
          <p:cNvSpPr>
            <a:spLocks noGrp="1"/>
          </p:cNvSpPr>
          <p:nvPr>
            <p:ph type="sldNum" sz="quarter" idx="12"/>
          </p:nvPr>
        </p:nvSpPr>
        <p:spPr/>
        <p:txBody>
          <a:bodyPr/>
          <a:lstStyle/>
          <a:p>
            <a:fld id="{3A98EE3D-8CD1-4C3F-BD1C-C98C9596463C}" type="slidenum">
              <a:rPr lang="en-US" smtClean="0"/>
              <a:t>36</a:t>
            </a:fld>
            <a:endParaRPr lang="en-US" dirty="0"/>
          </a:p>
        </p:txBody>
      </p:sp>
    </p:spTree>
    <p:extLst>
      <p:ext uri="{BB962C8B-B14F-4D97-AF65-F5344CB8AC3E}">
        <p14:creationId xmlns:p14="http://schemas.microsoft.com/office/powerpoint/2010/main" val="1147881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30288ED-7C24-4764-9996-16B847001F92}"/>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13592" b="13592"/>
          <a:stretch/>
        </p:blipFill>
        <p:spPr>
          <a:xfrm>
            <a:off x="-3155" y="-457190"/>
            <a:ext cx="12191980" cy="7315190"/>
          </a:xfrm>
          <a:prstGeom prst="rect">
            <a:avLst/>
          </a:prstGeom>
        </p:spPr>
      </p:pic>
      <p:sp>
        <p:nvSpPr>
          <p:cNvPr id="2" name="Title 1">
            <a:extLst>
              <a:ext uri="{FF2B5EF4-FFF2-40B4-BE49-F238E27FC236}">
                <a16:creationId xmlns:a16="http://schemas.microsoft.com/office/drawing/2014/main" id="{CD7CDE36-B0E5-4E70-8EC5-8DEA196F3A54}"/>
              </a:ext>
            </a:extLst>
          </p:cNvPr>
          <p:cNvSpPr>
            <a:spLocks noGrp="1"/>
          </p:cNvSpPr>
          <p:nvPr>
            <p:ph type="title"/>
          </p:nvPr>
        </p:nvSpPr>
        <p:spPr>
          <a:xfrm>
            <a:off x="-2248821" y="2528316"/>
            <a:ext cx="10058400" cy="3566160"/>
          </a:xfrm>
        </p:spPr>
        <p:txBody>
          <a:bodyPr vert="horz" lIns="91440" tIns="45720" rIns="91440" bIns="45720" rtlCol="0" anchor="b">
            <a:normAutofit/>
          </a:bodyPr>
          <a:lstStyle/>
          <a:p>
            <a:pPr algn="ctr"/>
            <a:r>
              <a:rPr lang="en-US" sz="9600" dirty="0">
                <a:solidFill>
                  <a:srgbClr val="FFFFFF"/>
                </a:solidFill>
                <a:latin typeface="Agency FB" panose="020B0503020202020204" pitchFamily="34" charset="0"/>
              </a:rPr>
              <a:t>Thank You</a:t>
            </a:r>
            <a:br>
              <a:rPr lang="en-US" sz="6200" dirty="0">
                <a:solidFill>
                  <a:srgbClr val="FFFFFF"/>
                </a:solidFill>
              </a:rPr>
            </a:br>
            <a:br>
              <a:rPr lang="en-US" sz="6200" dirty="0">
                <a:solidFill>
                  <a:srgbClr val="FFFFFF"/>
                </a:solidFill>
              </a:rPr>
            </a:br>
            <a:endParaRPr lang="en-US" sz="6200" dirty="0">
              <a:solidFill>
                <a:srgbClr val="FFFFFF"/>
              </a:solidFill>
            </a:endParaRPr>
          </a:p>
        </p:txBody>
      </p:sp>
      <p:sp>
        <p:nvSpPr>
          <p:cNvPr id="5" name="Text Placeholder 4">
            <a:extLst>
              <a:ext uri="{FF2B5EF4-FFF2-40B4-BE49-F238E27FC236}">
                <a16:creationId xmlns:a16="http://schemas.microsoft.com/office/drawing/2014/main" id="{75662976-6E8E-486C-AF91-25B4D434A3B7}"/>
              </a:ext>
            </a:extLst>
          </p:cNvPr>
          <p:cNvSpPr>
            <a:spLocks noGrp="1"/>
          </p:cNvSpPr>
          <p:nvPr>
            <p:ph type="body" idx="1"/>
          </p:nvPr>
        </p:nvSpPr>
        <p:spPr>
          <a:xfrm>
            <a:off x="1100051" y="4645152"/>
            <a:ext cx="10058400" cy="1143000"/>
          </a:xfrm>
        </p:spPr>
        <p:txBody>
          <a:bodyPr vert="horz" lIns="91440" tIns="45720" rIns="91440" bIns="45720" rtlCol="0">
            <a:normAutofit/>
          </a:bodyPr>
          <a:lstStyle/>
          <a:p>
            <a:pPr>
              <a:lnSpc>
                <a:spcPct val="100000"/>
              </a:lnSpc>
            </a:pPr>
            <a:endParaRPr lang="en-US" dirty="0">
              <a:solidFill>
                <a:srgbClr val="FFFFFF"/>
              </a:solidFill>
            </a:endParaRPr>
          </a:p>
        </p:txBody>
      </p:sp>
      <p:cxnSp>
        <p:nvCxnSpPr>
          <p:cNvPr id="16" name="Straight Connector 15">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18"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3582702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10FA-141E-4C4D-B583-7685A78A1218}"/>
              </a:ext>
            </a:extLst>
          </p:cNvPr>
          <p:cNvSpPr>
            <a:spLocks noGrp="1"/>
          </p:cNvSpPr>
          <p:nvPr>
            <p:ph type="title"/>
          </p:nvPr>
        </p:nvSpPr>
        <p:spPr/>
        <p:txBody>
          <a:bodyPr>
            <a:normAutofit/>
          </a:bodyPr>
          <a:lstStyle/>
          <a:p>
            <a:r>
              <a:rPr lang="en-US" sz="4000" dirty="0">
                <a:latin typeface="Agency FB" panose="020B0503020202020204" pitchFamily="34" charset="0"/>
              </a:rPr>
              <a:t>Abstract	</a:t>
            </a:r>
          </a:p>
        </p:txBody>
      </p:sp>
      <p:sp>
        <p:nvSpPr>
          <p:cNvPr id="3" name="Content Placeholder 2">
            <a:extLst>
              <a:ext uri="{FF2B5EF4-FFF2-40B4-BE49-F238E27FC236}">
                <a16:creationId xmlns:a16="http://schemas.microsoft.com/office/drawing/2014/main" id="{5CB5B4B5-E2C9-419A-911F-DD3BBF272784}"/>
              </a:ext>
            </a:extLst>
          </p:cNvPr>
          <p:cNvSpPr>
            <a:spLocks noGrp="1"/>
          </p:cNvSpPr>
          <p:nvPr>
            <p:ph idx="1"/>
          </p:nvPr>
        </p:nvSpPr>
        <p:spPr/>
        <p:txBody>
          <a:bodyPr>
            <a:normAutofit/>
          </a:bodyPr>
          <a:lstStyle/>
          <a:p>
            <a:r>
              <a:rPr lang="en-US" sz="2400" dirty="0">
                <a:latin typeface="Agency FB" panose="020B0503020202020204" pitchFamily="34" charset="0"/>
              </a:rPr>
              <a:t>In the present study, three-dimensional numerical simulation of shell-and-tube heat exchangers (STHXs) with continuous helical baffle (</a:t>
            </a:r>
            <a:r>
              <a:rPr lang="en-US" sz="2400" dirty="0" err="1">
                <a:latin typeface="Agency FB" panose="020B0503020202020204" pitchFamily="34" charset="0"/>
              </a:rPr>
              <a:t>STHXsHB</a:t>
            </a:r>
            <a:r>
              <a:rPr lang="en-US" sz="2400" dirty="0">
                <a:latin typeface="Agency FB" panose="020B0503020202020204" pitchFamily="34" charset="0"/>
              </a:rPr>
              <a:t>) is carried out and is performed based on the simulation results. </a:t>
            </a:r>
          </a:p>
          <a:p>
            <a:r>
              <a:rPr lang="en-US" sz="2400" dirty="0">
                <a:latin typeface="Agency FB" panose="020B0503020202020204" pitchFamily="34" charset="0"/>
              </a:rPr>
              <a:t>The STHXs contain 25 tubes inside a 500 mm long and 200 mm diameter shell and mass flow rate of shell-side fluid is varied from .3 kg/s to .4 kg/s. At first, physical and mathematical models are developed and numerically simulated using finite element method (FEM). </a:t>
            </a:r>
          </a:p>
        </p:txBody>
      </p:sp>
    </p:spTree>
    <p:extLst>
      <p:ext uri="{BB962C8B-B14F-4D97-AF65-F5344CB8AC3E}">
        <p14:creationId xmlns:p14="http://schemas.microsoft.com/office/powerpoint/2010/main" val="304542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710FA-141E-4C4D-B583-7685A78A1218}"/>
              </a:ext>
            </a:extLst>
          </p:cNvPr>
          <p:cNvSpPr>
            <a:spLocks noGrp="1"/>
          </p:cNvSpPr>
          <p:nvPr>
            <p:ph type="title"/>
          </p:nvPr>
        </p:nvSpPr>
        <p:spPr/>
        <p:txBody>
          <a:bodyPr>
            <a:normAutofit/>
          </a:bodyPr>
          <a:lstStyle/>
          <a:p>
            <a:r>
              <a:rPr lang="en-US" sz="4000" dirty="0">
                <a:latin typeface="Agency FB" panose="020B0503020202020204" pitchFamily="34" charset="0"/>
              </a:rPr>
              <a:t>Abstract	</a:t>
            </a:r>
          </a:p>
        </p:txBody>
      </p:sp>
      <p:sp>
        <p:nvSpPr>
          <p:cNvPr id="3" name="Content Placeholder 2">
            <a:extLst>
              <a:ext uri="{FF2B5EF4-FFF2-40B4-BE49-F238E27FC236}">
                <a16:creationId xmlns:a16="http://schemas.microsoft.com/office/drawing/2014/main" id="{5CB5B4B5-E2C9-419A-911F-DD3BBF272784}"/>
              </a:ext>
            </a:extLst>
          </p:cNvPr>
          <p:cNvSpPr>
            <a:spLocks noGrp="1"/>
          </p:cNvSpPr>
          <p:nvPr>
            <p:ph idx="1"/>
          </p:nvPr>
        </p:nvSpPr>
        <p:spPr/>
        <p:txBody>
          <a:bodyPr>
            <a:normAutofit/>
          </a:bodyPr>
          <a:lstStyle/>
          <a:p>
            <a:endParaRPr lang="en-US" dirty="0">
              <a:latin typeface="Agency FB" panose="020B0503020202020204" pitchFamily="34" charset="0"/>
            </a:endParaRPr>
          </a:p>
          <a:p>
            <a:pPr marL="0" indent="0">
              <a:buNone/>
            </a:pPr>
            <a:r>
              <a:rPr lang="en-US" sz="2400" dirty="0">
                <a:latin typeface="Agency FB" panose="020B0503020202020204" pitchFamily="34" charset="0"/>
              </a:rPr>
              <a:t>For the validation of the computational model, shell-side average </a:t>
            </a:r>
            <a:r>
              <a:rPr lang="en-US" sz="2400" dirty="0" err="1">
                <a:latin typeface="Agency FB" panose="020B0503020202020204" pitchFamily="34" charset="0"/>
              </a:rPr>
              <a:t>nusselt</a:t>
            </a:r>
            <a:r>
              <a:rPr lang="en-US" sz="2400" dirty="0">
                <a:latin typeface="Agency FB" panose="020B0503020202020204" pitchFamily="34" charset="0"/>
              </a:rPr>
              <a:t> number (Nus) is calculated from the simulation results and compared with the available experimental results. The comparative study shows that </a:t>
            </a:r>
            <a:r>
              <a:rPr lang="en-US" sz="2400" dirty="0" err="1">
                <a:latin typeface="Agency FB" panose="020B0503020202020204" pitchFamily="34" charset="0"/>
              </a:rPr>
              <a:t>STHXsHB</a:t>
            </a:r>
            <a:r>
              <a:rPr lang="en-US" sz="2400" dirty="0">
                <a:latin typeface="Agency FB" panose="020B0503020202020204" pitchFamily="34" charset="0"/>
              </a:rPr>
              <a:t> has 72-127% higher heat transfer coefficient per unit pressure drop compared to the conventional </a:t>
            </a:r>
            <a:r>
              <a:rPr lang="en-US" sz="2400" dirty="0" err="1">
                <a:latin typeface="Agency FB" panose="020B0503020202020204" pitchFamily="34" charset="0"/>
              </a:rPr>
              <a:t>STHXsSB</a:t>
            </a:r>
            <a:r>
              <a:rPr lang="en-US" sz="2400" dirty="0">
                <a:latin typeface="Agency FB" panose="020B0503020202020204" pitchFamily="34" charset="0"/>
              </a:rPr>
              <a:t> for the same shell-side mass flow rate. Moreover, </a:t>
            </a:r>
            <a:r>
              <a:rPr lang="en-US" sz="2400" dirty="0" err="1">
                <a:latin typeface="Agency FB" panose="020B0503020202020204" pitchFamily="34" charset="0"/>
              </a:rPr>
              <a:t>STHXsHB</a:t>
            </a:r>
            <a:r>
              <a:rPr lang="en-US" sz="2400" dirty="0">
                <a:latin typeface="Agency FB" panose="020B0503020202020204" pitchFamily="34" charset="0"/>
              </a:rPr>
              <a:t> has 59-63% lower shell-side pressure drop than </a:t>
            </a:r>
            <a:r>
              <a:rPr lang="en-US" sz="2400" dirty="0" err="1">
                <a:latin typeface="Agency FB" panose="020B0503020202020204" pitchFamily="34" charset="0"/>
              </a:rPr>
              <a:t>STHXsSB</a:t>
            </a:r>
            <a:r>
              <a:rPr lang="en-US" sz="2400" dirty="0">
                <a:latin typeface="Agency FB" panose="020B0503020202020204" pitchFamily="34" charset="0"/>
              </a:rPr>
              <a:t>.</a:t>
            </a:r>
          </a:p>
        </p:txBody>
      </p:sp>
    </p:spTree>
    <p:extLst>
      <p:ext uri="{BB962C8B-B14F-4D97-AF65-F5344CB8AC3E}">
        <p14:creationId xmlns:p14="http://schemas.microsoft.com/office/powerpoint/2010/main" val="2251072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F3E28-0AAF-445C-852D-E1BFA7D8D7F5}"/>
              </a:ext>
            </a:extLst>
          </p:cNvPr>
          <p:cNvSpPr>
            <a:spLocks noGrp="1"/>
          </p:cNvSpPr>
          <p:nvPr>
            <p:ph type="title"/>
          </p:nvPr>
        </p:nvSpPr>
        <p:spPr/>
        <p:txBody>
          <a:bodyPr>
            <a:normAutofit/>
          </a:bodyPr>
          <a:lstStyle/>
          <a:p>
            <a:r>
              <a:rPr lang="en-US" sz="4000" dirty="0">
                <a:latin typeface="Agency FB" panose="020B0503020202020204" pitchFamily="34" charset="0"/>
              </a:rPr>
              <a:t>Introduction</a:t>
            </a:r>
          </a:p>
        </p:txBody>
      </p:sp>
      <p:sp>
        <p:nvSpPr>
          <p:cNvPr id="3" name="Content Placeholder 2">
            <a:extLst>
              <a:ext uri="{FF2B5EF4-FFF2-40B4-BE49-F238E27FC236}">
                <a16:creationId xmlns:a16="http://schemas.microsoft.com/office/drawing/2014/main" id="{65A435C0-B2DB-4ABB-AE7F-97A5F2586A20}"/>
              </a:ext>
            </a:extLst>
          </p:cNvPr>
          <p:cNvSpPr>
            <a:spLocks noGrp="1"/>
          </p:cNvSpPr>
          <p:nvPr>
            <p:ph idx="1"/>
          </p:nvPr>
        </p:nvSpPr>
        <p:spPr/>
        <p:txBody>
          <a:bodyPr>
            <a:normAutofit/>
          </a:bodyPr>
          <a:lstStyle/>
          <a:p>
            <a:r>
              <a:rPr lang="en-US" sz="2400" dirty="0">
                <a:latin typeface="Agency FB" panose="020B0503020202020204" pitchFamily="34" charset="0"/>
              </a:rPr>
              <a:t>Heat exchangers are an inseparable part of industries such as power plants, process industries, oil refining and so on. Meanwhile, Shell and Tube Heat Exchangers (STHX) have 40% share apparatus of different industries. So, focusing on this type of heat exchangers to improve the performance has a great importance. Baffles and tube configuring have profound effect on the performance of shell and tube heat exchangers. Common segmental baffles can be referred but they have such problems like: creation of dead zones, decreasing the lifetime of the heat exchanger by creating vibration caused by fluid flow across tube bundle. Researches have been done for different baffle shapes, configurations and tube arrays i.e. triangular, square pitch etc.</a:t>
            </a:r>
          </a:p>
        </p:txBody>
      </p:sp>
    </p:spTree>
    <p:extLst>
      <p:ext uri="{BB962C8B-B14F-4D97-AF65-F5344CB8AC3E}">
        <p14:creationId xmlns:p14="http://schemas.microsoft.com/office/powerpoint/2010/main" val="2738883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F3E28-0AAF-445C-852D-E1BFA7D8D7F5}"/>
              </a:ext>
            </a:extLst>
          </p:cNvPr>
          <p:cNvSpPr>
            <a:spLocks noGrp="1"/>
          </p:cNvSpPr>
          <p:nvPr>
            <p:ph type="title"/>
          </p:nvPr>
        </p:nvSpPr>
        <p:spPr/>
        <p:txBody>
          <a:bodyPr>
            <a:normAutofit/>
          </a:bodyPr>
          <a:lstStyle/>
          <a:p>
            <a:r>
              <a:rPr lang="en-US" sz="4000" dirty="0">
                <a:latin typeface="Agency FB" panose="020B0503020202020204" pitchFamily="34" charset="0"/>
              </a:rPr>
              <a:t>Introduction</a:t>
            </a:r>
          </a:p>
        </p:txBody>
      </p:sp>
      <p:sp>
        <p:nvSpPr>
          <p:cNvPr id="3" name="Content Placeholder 2">
            <a:extLst>
              <a:ext uri="{FF2B5EF4-FFF2-40B4-BE49-F238E27FC236}">
                <a16:creationId xmlns:a16="http://schemas.microsoft.com/office/drawing/2014/main" id="{65A435C0-B2DB-4ABB-AE7F-97A5F2586A20}"/>
              </a:ext>
            </a:extLst>
          </p:cNvPr>
          <p:cNvSpPr>
            <a:spLocks noGrp="1"/>
          </p:cNvSpPr>
          <p:nvPr>
            <p:ph idx="1"/>
          </p:nvPr>
        </p:nvSpPr>
        <p:spPr/>
        <p:txBody>
          <a:bodyPr>
            <a:normAutofit/>
          </a:bodyPr>
          <a:lstStyle/>
          <a:p>
            <a:r>
              <a:rPr lang="en-US" sz="2400" dirty="0">
                <a:latin typeface="Agency FB" panose="020B0503020202020204" pitchFamily="34" charset="0"/>
              </a:rPr>
              <a:t>Baffles have been used of numerous shapes i.e. segmental, double segmental, helical, segmental-helical, flower shaped etc. In this study, numerical observation has been conducted on shell and tube heat exchanger with helical baffles. These type of baffles are introduced to remove the defects of segmental baffles. Literature review shows that When traditional segmental baffles are used in shell and tube heat exchanger, higher pumping power is often needed to offset higher pressure drop under same heat load. The problems of segmental STHX mentioned above were improved or solved by </a:t>
            </a:r>
            <a:r>
              <a:rPr lang="en-US" sz="2400">
                <a:latin typeface="Agency FB" panose="020B0503020202020204" pitchFamily="34" charset="0"/>
              </a:rPr>
              <a:t>helical baffles.</a:t>
            </a:r>
            <a:endParaRPr lang="en-US" sz="2400" dirty="0">
              <a:latin typeface="Agency FB" panose="020B0503020202020204" pitchFamily="34" charset="0"/>
            </a:endParaRPr>
          </a:p>
        </p:txBody>
      </p:sp>
    </p:spTree>
    <p:extLst>
      <p:ext uri="{BB962C8B-B14F-4D97-AF65-F5344CB8AC3E}">
        <p14:creationId xmlns:p14="http://schemas.microsoft.com/office/powerpoint/2010/main" val="52387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F3E28-0AAF-445C-852D-E1BFA7D8D7F5}"/>
              </a:ext>
            </a:extLst>
          </p:cNvPr>
          <p:cNvSpPr>
            <a:spLocks noGrp="1"/>
          </p:cNvSpPr>
          <p:nvPr>
            <p:ph type="title"/>
          </p:nvPr>
        </p:nvSpPr>
        <p:spPr/>
        <p:txBody>
          <a:bodyPr>
            <a:normAutofit/>
          </a:bodyPr>
          <a:lstStyle/>
          <a:p>
            <a:r>
              <a:rPr lang="en-US" sz="4000" dirty="0">
                <a:latin typeface="Agency FB" panose="020B0503020202020204" pitchFamily="34" charset="0"/>
              </a:rPr>
              <a:t>Problem Statement</a:t>
            </a:r>
          </a:p>
        </p:txBody>
      </p:sp>
      <p:sp>
        <p:nvSpPr>
          <p:cNvPr id="3" name="Content Placeholder 2">
            <a:extLst>
              <a:ext uri="{FF2B5EF4-FFF2-40B4-BE49-F238E27FC236}">
                <a16:creationId xmlns:a16="http://schemas.microsoft.com/office/drawing/2014/main" id="{65A435C0-B2DB-4ABB-AE7F-97A5F2586A20}"/>
              </a:ext>
            </a:extLst>
          </p:cNvPr>
          <p:cNvSpPr>
            <a:spLocks noGrp="1"/>
          </p:cNvSpPr>
          <p:nvPr>
            <p:ph idx="1"/>
          </p:nvPr>
        </p:nvSpPr>
        <p:spPr/>
        <p:txBody>
          <a:bodyPr>
            <a:normAutofit/>
          </a:bodyPr>
          <a:lstStyle/>
          <a:p>
            <a:r>
              <a:rPr lang="en-US" sz="2400" dirty="0">
                <a:latin typeface="Agency FB" panose="020B0503020202020204" pitchFamily="34" charset="0"/>
              </a:rPr>
              <a:t> In this project, a shell and tube heat exchangers’ heating efficiency has been increased for a lower pressure drop than the conventional segmental baffles. In the shell side, hot fluid was entered and cold fluid passed through the tubes. This is a CFD approach. </a:t>
            </a:r>
          </a:p>
        </p:txBody>
      </p:sp>
      <p:sp>
        <p:nvSpPr>
          <p:cNvPr id="5" name="Slide Number Placeholder 4">
            <a:extLst>
              <a:ext uri="{FF2B5EF4-FFF2-40B4-BE49-F238E27FC236}">
                <a16:creationId xmlns:a16="http://schemas.microsoft.com/office/drawing/2014/main" id="{BD2D7302-1FDE-45C6-B6CF-7279869A15E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800" b="0" i="0" u="none" strike="noStrike" kern="1200" cap="none" spc="0" normalizeH="0" baseline="0" noProof="0" smtClean="0">
                <a:ln>
                  <a:noFill/>
                </a:ln>
                <a:solidFill>
                  <a:srgbClr val="FFFFFF"/>
                </a:solidFill>
                <a:effectLst/>
                <a:uLnTx/>
                <a:uFillTx/>
                <a:latin typeface="Arial Nova"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srgbClr val="FFFFFF"/>
              </a:solidFill>
              <a:effectLst/>
              <a:uLnTx/>
              <a:uFillTx/>
              <a:latin typeface="Arial Nova" panose="020F0502020204030204"/>
              <a:ea typeface="+mn-ea"/>
              <a:cs typeface="+mn-cs"/>
            </a:endParaRPr>
          </a:p>
        </p:txBody>
      </p:sp>
    </p:spTree>
    <p:extLst>
      <p:ext uri="{BB962C8B-B14F-4D97-AF65-F5344CB8AC3E}">
        <p14:creationId xmlns:p14="http://schemas.microsoft.com/office/powerpoint/2010/main" val="3190471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F3E28-0AAF-445C-852D-E1BFA7D8D7F5}"/>
              </a:ext>
            </a:extLst>
          </p:cNvPr>
          <p:cNvSpPr>
            <a:spLocks noGrp="1"/>
          </p:cNvSpPr>
          <p:nvPr>
            <p:ph type="title"/>
          </p:nvPr>
        </p:nvSpPr>
        <p:spPr/>
        <p:txBody>
          <a:bodyPr>
            <a:normAutofit/>
          </a:bodyPr>
          <a:lstStyle/>
          <a:p>
            <a:r>
              <a:rPr lang="en-US" sz="4000" dirty="0">
                <a:latin typeface="Agency FB" panose="020B0503020202020204" pitchFamily="34" charset="0"/>
              </a:rPr>
              <a:t>Objectives</a:t>
            </a:r>
          </a:p>
        </p:txBody>
      </p:sp>
      <p:sp>
        <p:nvSpPr>
          <p:cNvPr id="3" name="Content Placeholder 2">
            <a:extLst>
              <a:ext uri="{FF2B5EF4-FFF2-40B4-BE49-F238E27FC236}">
                <a16:creationId xmlns:a16="http://schemas.microsoft.com/office/drawing/2014/main" id="{65A435C0-B2DB-4ABB-AE7F-97A5F2586A20}"/>
              </a:ext>
            </a:extLst>
          </p:cNvPr>
          <p:cNvSpPr>
            <a:spLocks noGrp="1"/>
          </p:cNvSpPr>
          <p:nvPr>
            <p:ph idx="1"/>
          </p:nvPr>
        </p:nvSpPr>
        <p:spPr>
          <a:xfrm>
            <a:off x="1016000" y="2108201"/>
            <a:ext cx="10139680" cy="3760891"/>
          </a:xfrm>
        </p:spPr>
        <p:txBody>
          <a:bodyPr>
            <a:normAutofit/>
          </a:bodyPr>
          <a:lstStyle/>
          <a:p>
            <a:pPr>
              <a:buClrTx/>
              <a:buFont typeface="Arial" panose="020B0604020202020204" pitchFamily="34" charset="0"/>
              <a:buChar char="•"/>
            </a:pPr>
            <a:r>
              <a:rPr lang="en-US" sz="2400" dirty="0">
                <a:latin typeface="Agency FB" panose="020B0503020202020204" pitchFamily="34" charset="0"/>
              </a:rPr>
              <a:t>  To design a efficient shell and tube heat exchanger with helical baffle.</a:t>
            </a:r>
          </a:p>
          <a:p>
            <a:pPr>
              <a:buClrTx/>
              <a:buFont typeface="Arial" panose="020B0604020202020204" pitchFamily="34" charset="0"/>
              <a:buChar char="•"/>
            </a:pPr>
            <a:r>
              <a:rPr lang="en-US" sz="2400" dirty="0">
                <a:latin typeface="Agency FB" panose="020B0503020202020204" pitchFamily="34" charset="0"/>
              </a:rPr>
              <a:t> To reduce the pressure drop for both shell side and tube side.</a:t>
            </a:r>
          </a:p>
          <a:p>
            <a:pPr>
              <a:buClrTx/>
              <a:buFont typeface="Arial" panose="020B0604020202020204" pitchFamily="34" charset="0"/>
              <a:buChar char="•"/>
            </a:pPr>
            <a:r>
              <a:rPr lang="en-US" sz="2400" dirty="0">
                <a:latin typeface="Agency FB" panose="020B0503020202020204" pitchFamily="34" charset="0"/>
              </a:rPr>
              <a:t> To reduce vibration by introducing continuous shell side fluid.</a:t>
            </a:r>
          </a:p>
          <a:p>
            <a:pPr marL="0" indent="0">
              <a:buClrTx/>
              <a:buNone/>
            </a:pPr>
            <a:r>
              <a:rPr lang="en-US" sz="2400" dirty="0">
                <a:latin typeface="Agency FB" panose="020B0503020202020204" pitchFamily="34" charset="0"/>
              </a:rPr>
              <a:t> </a:t>
            </a:r>
          </a:p>
          <a:p>
            <a:pPr>
              <a:buClrTx/>
            </a:pPr>
            <a:endParaRPr lang="en-US" sz="2400" dirty="0">
              <a:latin typeface="Agency FB" panose="020B0503020202020204" pitchFamily="34" charset="0"/>
            </a:endParaRPr>
          </a:p>
        </p:txBody>
      </p:sp>
      <p:sp>
        <p:nvSpPr>
          <p:cNvPr id="5" name="Slide Number Placeholder 4">
            <a:extLst>
              <a:ext uri="{FF2B5EF4-FFF2-40B4-BE49-F238E27FC236}">
                <a16:creationId xmlns:a16="http://schemas.microsoft.com/office/drawing/2014/main" id="{41AD49B0-1E7F-42AC-813C-2A2F39991DBB}"/>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800" b="0" i="0" u="none" strike="noStrike" kern="1200" cap="none" spc="0" normalizeH="0" baseline="0" noProof="0" smtClean="0">
                <a:ln>
                  <a:noFill/>
                </a:ln>
                <a:solidFill>
                  <a:srgbClr val="FFFFFF"/>
                </a:solidFill>
                <a:effectLst/>
                <a:uLnTx/>
                <a:uFillTx/>
                <a:latin typeface="Arial Nova"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srgbClr val="FFFFFF"/>
              </a:solidFill>
              <a:effectLst/>
              <a:uLnTx/>
              <a:uFillTx/>
              <a:latin typeface="Arial Nova" panose="020F0502020204030204"/>
              <a:ea typeface="+mn-ea"/>
              <a:cs typeface="+mn-cs"/>
            </a:endParaRPr>
          </a:p>
        </p:txBody>
      </p:sp>
    </p:spTree>
    <p:extLst>
      <p:ext uri="{BB962C8B-B14F-4D97-AF65-F5344CB8AC3E}">
        <p14:creationId xmlns:p14="http://schemas.microsoft.com/office/powerpoint/2010/main" val="3075255484"/>
      </p:ext>
    </p:extLst>
  </p:cSld>
  <p:clrMapOvr>
    <a:masterClrMapping/>
  </p:clrMapOvr>
</p:sld>
</file>

<file path=ppt/theme/theme1.xml><?xml version="1.0" encoding="utf-8"?>
<a:theme xmlns:a="http://schemas.openxmlformats.org/drawingml/2006/main" name="RetrospectVTI">
  <a:themeElements>
    <a:clrScheme name="AnalogousFromDarkSeedLeftStep">
      <a:dk1>
        <a:srgbClr val="000000"/>
      </a:dk1>
      <a:lt1>
        <a:srgbClr val="FFFFFF"/>
      </a:lt1>
      <a:dk2>
        <a:srgbClr val="34261E"/>
      </a:dk2>
      <a:lt2>
        <a:srgbClr val="E6E2E8"/>
      </a:lt2>
      <a:accent1>
        <a:srgbClr val="65B234"/>
      </a:accent1>
      <a:accent2>
        <a:srgbClr val="91AA27"/>
      </a:accent2>
      <a:accent3>
        <a:srgbClr val="BD9F37"/>
      </a:accent3>
      <a:accent4>
        <a:srgbClr val="C0612C"/>
      </a:accent4>
      <a:accent5>
        <a:srgbClr val="D23E46"/>
      </a:accent5>
      <a:accent6>
        <a:srgbClr val="C02C72"/>
      </a:accent6>
      <a:hlink>
        <a:srgbClr val="BF4D3F"/>
      </a:hlink>
      <a:folHlink>
        <a:srgbClr val="7F7F7F"/>
      </a:folHlink>
    </a:clrScheme>
    <a:fontScheme name="Retrospect">
      <a:majorFont>
        <a:latin typeface="Arial Nova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1_RetrospectVTI">
  <a:themeElements>
    <a:clrScheme name="AnalogousFromDarkSeedLeftStep">
      <a:dk1>
        <a:srgbClr val="000000"/>
      </a:dk1>
      <a:lt1>
        <a:srgbClr val="FFFFFF"/>
      </a:lt1>
      <a:dk2>
        <a:srgbClr val="34261E"/>
      </a:dk2>
      <a:lt2>
        <a:srgbClr val="E6E2E8"/>
      </a:lt2>
      <a:accent1>
        <a:srgbClr val="65B234"/>
      </a:accent1>
      <a:accent2>
        <a:srgbClr val="91AA27"/>
      </a:accent2>
      <a:accent3>
        <a:srgbClr val="BD9F37"/>
      </a:accent3>
      <a:accent4>
        <a:srgbClr val="C0612C"/>
      </a:accent4>
      <a:accent5>
        <a:srgbClr val="D23E46"/>
      </a:accent5>
      <a:accent6>
        <a:srgbClr val="C02C72"/>
      </a:accent6>
      <a:hlink>
        <a:srgbClr val="BF4D3F"/>
      </a:hlink>
      <a:folHlink>
        <a:srgbClr val="7F7F7F"/>
      </a:folHlink>
    </a:clrScheme>
    <a:fontScheme name="Retrospect">
      <a:majorFont>
        <a:latin typeface="Arial Nova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341</TotalTime>
  <Words>1397</Words>
  <Application>Microsoft Office PowerPoint</Application>
  <PresentationFormat>Widescreen</PresentationFormat>
  <Paragraphs>218</Paragraphs>
  <Slides>37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37</vt:i4>
      </vt:variant>
    </vt:vector>
  </HeadingPairs>
  <TitlesOfParts>
    <vt:vector size="45" baseType="lpstr">
      <vt:lpstr>Agency FB</vt:lpstr>
      <vt:lpstr>Arial</vt:lpstr>
      <vt:lpstr>Arial Nova</vt:lpstr>
      <vt:lpstr>Arial Nova Light</vt:lpstr>
      <vt:lpstr>Calibri</vt:lpstr>
      <vt:lpstr>Times New Roman</vt:lpstr>
      <vt:lpstr>RetrospectVTI</vt:lpstr>
      <vt:lpstr>1_RetrospectVTI</vt:lpstr>
      <vt:lpstr>ME 310 Project : </vt:lpstr>
      <vt:lpstr>Submitted By : </vt:lpstr>
      <vt:lpstr>Shell &amp; Tube HX with Helical Baffle  </vt:lpstr>
      <vt:lpstr>Abstract </vt:lpstr>
      <vt:lpstr>Abstract </vt:lpstr>
      <vt:lpstr>Introduction</vt:lpstr>
      <vt:lpstr>Introduction</vt:lpstr>
      <vt:lpstr>Problem Statement</vt:lpstr>
      <vt:lpstr>Objectives</vt:lpstr>
      <vt:lpstr>Hand Calculation Results</vt:lpstr>
      <vt:lpstr>Hand Calculation Results</vt:lpstr>
      <vt:lpstr>Design strategy </vt:lpstr>
      <vt:lpstr>Design strategy </vt:lpstr>
      <vt:lpstr>Design Model</vt:lpstr>
      <vt:lpstr>Design Model</vt:lpstr>
      <vt:lpstr>Design Model</vt:lpstr>
      <vt:lpstr>Design Model</vt:lpstr>
      <vt:lpstr>Design Model</vt:lpstr>
      <vt:lpstr>Design Model</vt:lpstr>
      <vt:lpstr>Design Model</vt:lpstr>
      <vt:lpstr>Design Model</vt:lpstr>
      <vt:lpstr>Design Model</vt:lpstr>
      <vt:lpstr>Design Model</vt:lpstr>
      <vt:lpstr>Design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Results:</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 310 Project :</dc:title>
  <dc:creator>1710060 - Mehedi Hasan</dc:creator>
  <cp:lastModifiedBy>1710060 - Mehedi Hasan</cp:lastModifiedBy>
  <cp:revision>14</cp:revision>
  <dcterms:created xsi:type="dcterms:W3CDTF">2022-02-22T18:05:03Z</dcterms:created>
  <dcterms:modified xsi:type="dcterms:W3CDTF">2023-07-17T18:30:34Z</dcterms:modified>
</cp:coreProperties>
</file>